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5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Lst>
  <p:sldSz cx="12192000" cy="6858000"/>
  <p:notesSz cx="6858000" cy="9144000"/>
  <p:embeddedFontLst>
    <p:embeddedFont>
      <p:font typeface="Book Antiqua" panose="02040602050305030304" pitchFamily="18" charset="0"/>
      <p:regular r:id="rId57"/>
      <p:bold r:id="rId58"/>
      <p:italic r:id="rId59"/>
      <p:boldItalic r:id="rId60"/>
    </p:embeddedFont>
    <p:embeddedFont>
      <p:font typeface="Calibri" panose="020F0502020204030204" pitchFamily="34" charset="0"/>
      <p:regular r:id="rId61"/>
      <p:bold r:id="rId62"/>
      <p:italic r:id="rId63"/>
      <p:boldItalic r:id="rId6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5" roundtripDataSignature="AMtx7mj2k9wCPj5KRGuNk42M0ZCdq9Xeg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C5F13F1-2706-41B7-A428-3EDB6E48472E}">
  <a:tblStyle styleId="{7C5F13F1-2706-41B7-A428-3EDB6E48472E}"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BE8E7"/>
          </a:solidFill>
        </a:fill>
      </a:tcStyle>
    </a:wholeTbl>
    <a:band1H>
      <a:tcTxStyle/>
      <a:tcStyle>
        <a:tcBdr/>
        <a:fill>
          <a:solidFill>
            <a:srgbClr val="F6CECB"/>
          </a:solidFill>
        </a:fill>
      </a:tcStyle>
    </a:band1H>
    <a:band2H>
      <a:tcTxStyle/>
      <a:tcStyle>
        <a:tcBdr/>
      </a:tcStyle>
    </a:band2H>
    <a:band1V>
      <a:tcTxStyle/>
      <a:tcStyle>
        <a:tcBdr/>
        <a:fill>
          <a:solidFill>
            <a:srgbClr val="F6CECB"/>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F078BD40-E5E9-4809-B510-CAD91CF1139E}" styleName="Table_1">
    <a:wholeTbl>
      <a:tcTxStyle b="off" i="off">
        <a:font>
          <a:latin typeface="Calibri"/>
          <a:ea typeface="Calibri"/>
          <a:cs typeface="Calibri"/>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2" d="100"/>
          <a:sy n="122" d="100"/>
        </p:scale>
        <p:origin x="114"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7.fntdata"/><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2.fntdata"/><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font" Target="fonts/font5.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64" Type="http://schemas.openxmlformats.org/officeDocument/2006/relationships/font" Target="fonts/font8.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3.fntdata"/><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4.fntdata"/><Relationship Id="rId65"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2" name="Google Shape;10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5" name="Google Shape;13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 name="Google Shape;14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0" name="Google Shape;18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6" name="Google Shape;186;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1" name="Google Shape;191;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5" name="Google Shape;22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7" name="Google Shape;257;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3" name="Google Shape;263;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4" name="Google Shape;284;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3" name="Google Shape;303;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9" name="Google Shape;309;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4" name="Google Shape;324;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0" name="Google Shape;330;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6" name="Google Shape;336;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1" name="Google Shape;341;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6" name="Google Shape;346;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2" name="Google Shape;352;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2" name="Google Shape;382;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8" name="Google Shape;388;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2" name="Google Shape;402;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7" name="Google Shape;407;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2" name="Google Shape;412;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7" name="Google Shape;417;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8" name="Google Shape;438;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5" name="Google Shape;445;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0" name="Google Shape;450;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0" name="Google Shape;470;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p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6" name="Google Shape;476;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p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3" name="Google Shape;483;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7" name="Google Shape;497;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p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4" name="Google Shape;504;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1" name="Google Shape;511;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p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8" name="Google Shape;518;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p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4" name="Google Shape;524;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p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31" name="Google Shape;531;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p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37" name="Google Shape;537;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p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44" name="Google Shape;544;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p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3" name="Google Shape;553;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p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9" name="Google Shape;559;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p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66" name="Google Shape;566;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p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79" name="Google Shape;579;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p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6" name="Google Shape;586;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p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92" name="Google Shape;592;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p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98" name="Google Shape;598;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p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11" name="Google Shape;611;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4"/>
        <p:cNvGrpSpPr/>
        <p:nvPr/>
      </p:nvGrpSpPr>
      <p:grpSpPr>
        <a:xfrm>
          <a:off x="0" y="0"/>
          <a:ext cx="0" cy="0"/>
          <a:chOff x="0" y="0"/>
          <a:chExt cx="0" cy="0"/>
        </a:xfrm>
      </p:grpSpPr>
      <p:sp>
        <p:nvSpPr>
          <p:cNvPr id="615" name="Google Shape;615;p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16" name="Google Shape;616;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11"/>
        <p:cNvGrpSpPr/>
        <p:nvPr/>
      </p:nvGrpSpPr>
      <p:grpSpPr>
        <a:xfrm>
          <a:off x="0" y="0"/>
          <a:ext cx="0" cy="0"/>
          <a:chOff x="0" y="0"/>
          <a:chExt cx="0" cy="0"/>
        </a:xfrm>
      </p:grpSpPr>
      <p:sp>
        <p:nvSpPr>
          <p:cNvPr id="12" name="Google Shape;12;p5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5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17"/>
        <p:cNvGrpSpPr/>
        <p:nvPr/>
      </p:nvGrpSpPr>
      <p:grpSpPr>
        <a:xfrm>
          <a:off x="0" y="0"/>
          <a:ext cx="0" cy="0"/>
          <a:chOff x="0" y="0"/>
          <a:chExt cx="0" cy="0"/>
        </a:xfrm>
      </p:grpSpPr>
      <p:sp>
        <p:nvSpPr>
          <p:cNvPr id="18" name="Google Shape;18;p5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5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23"/>
        <p:cNvGrpSpPr/>
        <p:nvPr/>
      </p:nvGrpSpPr>
      <p:grpSpPr>
        <a:xfrm>
          <a:off x="0" y="0"/>
          <a:ext cx="0" cy="0"/>
          <a:chOff x="0" y="0"/>
          <a:chExt cx="0" cy="0"/>
        </a:xfrm>
      </p:grpSpPr>
      <p:sp>
        <p:nvSpPr>
          <p:cNvPr id="24" name="Google Shape;24;p5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29"/>
        <p:cNvGrpSpPr/>
        <p:nvPr/>
      </p:nvGrpSpPr>
      <p:grpSpPr>
        <a:xfrm>
          <a:off x="0" y="0"/>
          <a:ext cx="0" cy="0"/>
          <a:chOff x="0" y="0"/>
          <a:chExt cx="0" cy="0"/>
        </a:xfrm>
      </p:grpSpPr>
      <p:sp>
        <p:nvSpPr>
          <p:cNvPr id="30" name="Google Shape;30;p5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59"/>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59"/>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5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36"/>
        <p:cNvGrpSpPr/>
        <p:nvPr/>
      </p:nvGrpSpPr>
      <p:grpSpPr>
        <a:xfrm>
          <a:off x="0" y="0"/>
          <a:ext cx="0" cy="0"/>
          <a:chOff x="0" y="0"/>
          <a:chExt cx="0" cy="0"/>
        </a:xfrm>
      </p:grpSpPr>
      <p:sp>
        <p:nvSpPr>
          <p:cNvPr id="37" name="Google Shape;37;p60"/>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60"/>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60"/>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60"/>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60"/>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6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45"/>
        <p:cNvGrpSpPr/>
        <p:nvPr/>
      </p:nvGrpSpPr>
      <p:grpSpPr>
        <a:xfrm>
          <a:off x="0" y="0"/>
          <a:ext cx="0" cy="0"/>
          <a:chOff x="0" y="0"/>
          <a:chExt cx="0" cy="0"/>
        </a:xfrm>
      </p:grpSpPr>
      <p:sp>
        <p:nvSpPr>
          <p:cNvPr id="46" name="Google Shape;46;p6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6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6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6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50"/>
        <p:cNvGrpSpPr/>
        <p:nvPr/>
      </p:nvGrpSpPr>
      <p:grpSpPr>
        <a:xfrm>
          <a:off x="0" y="0"/>
          <a:ext cx="0" cy="0"/>
          <a:chOff x="0" y="0"/>
          <a:chExt cx="0" cy="0"/>
        </a:xfrm>
      </p:grpSpPr>
      <p:sp>
        <p:nvSpPr>
          <p:cNvPr id="51" name="Google Shape;51;p6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6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6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54"/>
        <p:cNvGrpSpPr/>
        <p:nvPr/>
      </p:nvGrpSpPr>
      <p:grpSpPr>
        <a:xfrm>
          <a:off x="0" y="0"/>
          <a:ext cx="0" cy="0"/>
          <a:chOff x="0" y="0"/>
          <a:chExt cx="0" cy="0"/>
        </a:xfrm>
      </p:grpSpPr>
      <p:sp>
        <p:nvSpPr>
          <p:cNvPr id="55" name="Google Shape;55;p6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6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6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1"/>
        <p:cNvGrpSpPr/>
        <p:nvPr/>
      </p:nvGrpSpPr>
      <p:grpSpPr>
        <a:xfrm>
          <a:off x="0" y="0"/>
          <a:ext cx="0" cy="0"/>
          <a:chOff x="0" y="0"/>
          <a:chExt cx="0" cy="0"/>
        </a:xfrm>
      </p:grpSpPr>
      <p:sp>
        <p:nvSpPr>
          <p:cNvPr id="62" name="Google Shape;62;p6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64"/>
          <p:cNvSpPr>
            <a:spLocks noGrp="1"/>
          </p:cNvSpPr>
          <p:nvPr>
            <p:ph type="pic" idx="2"/>
          </p:nvPr>
        </p:nvSpPr>
        <p:spPr>
          <a:xfrm>
            <a:off x="5183188" y="987425"/>
            <a:ext cx="6172200" cy="4873625"/>
          </a:xfrm>
          <a:prstGeom prst="rect">
            <a:avLst/>
          </a:prstGeom>
          <a:noFill/>
          <a:ln>
            <a:noFill/>
          </a:ln>
        </p:spPr>
      </p:sp>
      <p:sp>
        <p:nvSpPr>
          <p:cNvPr id="64" name="Google Shape;64;p6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6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6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6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68"/>
        <p:cNvGrpSpPr/>
        <p:nvPr/>
      </p:nvGrpSpPr>
      <p:grpSpPr>
        <a:xfrm>
          <a:off x="0" y="0"/>
          <a:ext cx="0" cy="0"/>
          <a:chOff x="0" y="0"/>
          <a:chExt cx="0" cy="0"/>
        </a:xfrm>
      </p:grpSpPr>
      <p:sp>
        <p:nvSpPr>
          <p:cNvPr id="69" name="Google Shape;69;p6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6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6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6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6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4"/>
        <p:cNvGrpSpPr/>
        <p:nvPr/>
      </p:nvGrpSpPr>
      <p:grpSpPr>
        <a:xfrm>
          <a:off x="0" y="0"/>
          <a:ext cx="0" cy="0"/>
          <a:chOff x="0" y="0"/>
          <a:chExt cx="0" cy="0"/>
        </a:xfrm>
      </p:grpSpPr>
      <p:sp>
        <p:nvSpPr>
          <p:cNvPr id="75" name="Google Shape;75;p6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6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6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6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6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5"/>
        <p:cNvGrpSpPr/>
        <p:nvPr/>
      </p:nvGrpSpPr>
      <p:grpSpPr>
        <a:xfrm>
          <a:off x="0" y="0"/>
          <a:ext cx="0" cy="0"/>
          <a:chOff x="0" y="0"/>
          <a:chExt cx="0" cy="0"/>
        </a:xfrm>
      </p:grpSpPr>
      <p:sp>
        <p:nvSpPr>
          <p:cNvPr id="6" name="Google Shape;6;p5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5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MX"/>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1572126" y="1748005"/>
            <a:ext cx="9144000" cy="3377448"/>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4800"/>
              <a:buFont typeface="Book Antiqua"/>
              <a:buNone/>
            </a:pPr>
            <a:r>
              <a:rPr lang="es-MX" sz="4800">
                <a:latin typeface="Book Antiqua"/>
                <a:ea typeface="Book Antiqua"/>
                <a:cs typeface="Book Antiqua"/>
                <a:sym typeface="Book Antiqua"/>
              </a:rPr>
              <a:t>PRESUPUESTO BASADO EN RESULADOS (PBR) Y SISTEMA DE EVALUACIÓN AL DESEMPEÑO (SED)</a:t>
            </a:r>
            <a:endParaRPr sz="4800">
              <a:latin typeface="Book Antiqua"/>
              <a:ea typeface="Book Antiqua"/>
              <a:cs typeface="Book Antiqua"/>
              <a:sym typeface="Book Antiqua"/>
            </a:endParaRPr>
          </a:p>
        </p:txBody>
      </p:sp>
      <p:sp>
        <p:nvSpPr>
          <p:cNvPr id="85" name="Google Shape;85;p1"/>
          <p:cNvSpPr txBox="1">
            <a:spLocks noGrp="1"/>
          </p:cNvSpPr>
          <p:nvPr>
            <p:ph type="subTitle" idx="1"/>
          </p:nvPr>
        </p:nvSpPr>
        <p:spPr>
          <a:xfrm>
            <a:off x="7234990" y="5702968"/>
            <a:ext cx="4828674" cy="405063"/>
          </a:xfrm>
          <a:prstGeom prst="rect">
            <a:avLst/>
          </a:prstGeom>
          <a:noFill/>
          <a:ln>
            <a:noFill/>
          </a:ln>
        </p:spPr>
        <p:txBody>
          <a:bodyPr spcFirstLastPara="1" wrap="square" lIns="91425" tIns="45700" rIns="91425" bIns="45700" anchor="t" anchorCtr="0">
            <a:normAutofit lnSpcReduction="10000"/>
          </a:bodyPr>
          <a:lstStyle/>
          <a:p>
            <a:pPr marL="0" lvl="0" indent="0" algn="ctr" rtl="0">
              <a:lnSpc>
                <a:spcPct val="90000"/>
              </a:lnSpc>
              <a:spcBef>
                <a:spcPts val="0"/>
              </a:spcBef>
              <a:spcAft>
                <a:spcPts val="0"/>
              </a:spcAft>
              <a:buClr>
                <a:schemeClr val="dk1"/>
              </a:buClr>
              <a:buSzPts val="2400"/>
              <a:buNone/>
            </a:pPr>
            <a:r>
              <a:rPr lang="es-MX" dirty="0"/>
              <a:t>Tepic, Nayarit, octubre </a:t>
            </a:r>
            <a:r>
              <a:rPr lang="es-MX" dirty="0" smtClean="0"/>
              <a:t>2026</a:t>
            </a:r>
            <a:endParaRPr dirty="0"/>
          </a:p>
        </p:txBody>
      </p:sp>
      <p:pic>
        <p:nvPicPr>
          <p:cNvPr id="86" name="Google Shape;86;p1"/>
          <p:cNvPicPr preferRelativeResize="0"/>
          <p:nvPr/>
        </p:nvPicPr>
        <p:blipFill rotWithShape="1">
          <a:blip r:embed="rId3">
            <a:alphaModFix/>
          </a:blip>
          <a:srcRect/>
          <a:stretch/>
        </p:blipFill>
        <p:spPr>
          <a:xfrm>
            <a:off x="2486526" y="323644"/>
            <a:ext cx="6304548" cy="142436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Book Antiqua"/>
              <a:buNone/>
            </a:pPr>
            <a:r>
              <a:rPr lang="es-MX" sz="4000">
                <a:latin typeface="Book Antiqua"/>
                <a:ea typeface="Book Antiqua"/>
                <a:cs typeface="Book Antiqua"/>
                <a:sym typeface="Book Antiqua"/>
              </a:rPr>
              <a:t>OBJETIVO</a:t>
            </a:r>
            <a:endParaRPr sz="4000">
              <a:latin typeface="Book Antiqua"/>
              <a:ea typeface="Book Antiqua"/>
              <a:cs typeface="Book Antiqua"/>
              <a:sym typeface="Book Antiqua"/>
            </a:endParaRPr>
          </a:p>
        </p:txBody>
      </p:sp>
      <p:sp>
        <p:nvSpPr>
          <p:cNvPr id="92" name="Google Shape;92;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dk1"/>
              </a:buClr>
              <a:buSzPts val="2400"/>
              <a:buNone/>
            </a:pPr>
            <a:r>
              <a:rPr lang="es-MX" sz="2400"/>
              <a:t>Los participantes al terminar la capacitación  conocerán y dispondrán de las </a:t>
            </a:r>
            <a:r>
              <a:rPr lang="es-MX"/>
              <a:t>principales</a:t>
            </a:r>
            <a:r>
              <a:rPr lang="es-MX" sz="2400"/>
              <a:t> herramientas que  contribuyan a la preparación y formulación del  Proyecto de Presupuesto  con  énfasis  en la construcción  de la  Matriz de Marco  Lógico  (MML) necesaria, como  herramienta estratégica para presupuestar con base en resultados.</a:t>
            </a:r>
            <a:endParaRPr/>
          </a:p>
          <a:p>
            <a:pPr marL="0" lvl="0" indent="0" algn="just" rtl="0">
              <a:lnSpc>
                <a:spcPct val="90000"/>
              </a:lnSpc>
              <a:spcBef>
                <a:spcPts val="1000"/>
              </a:spcBef>
              <a:spcAft>
                <a:spcPts val="0"/>
              </a:spcAft>
              <a:buClr>
                <a:schemeClr val="dk1"/>
              </a:buClr>
              <a:buSzPts val="2400"/>
              <a:buNone/>
            </a:pPr>
            <a:r>
              <a:rPr lang="es-MX" sz="2400"/>
              <a:t>Así como la elaboración de árboles de problemas y objetivos y la construcción de la Matriz de Indicadores para Resultados.</a:t>
            </a:r>
            <a:endParaRPr sz="2400"/>
          </a:p>
          <a:p>
            <a:pPr marL="228600" lvl="0" indent="-50800" algn="l" rtl="0">
              <a:lnSpc>
                <a:spcPct val="90000"/>
              </a:lnSpc>
              <a:spcBef>
                <a:spcPts val="1000"/>
              </a:spcBef>
              <a:spcAft>
                <a:spcPts val="0"/>
              </a:spcAft>
              <a:buClr>
                <a:schemeClr val="dk1"/>
              </a:buClr>
              <a:buSzPts val="2800"/>
              <a:buNone/>
            </a:pPr>
            <a:endParaRPr/>
          </a:p>
        </p:txBody>
      </p:sp>
      <p:pic>
        <p:nvPicPr>
          <p:cNvPr id="93" name="Google Shape;93;p2"/>
          <p:cNvPicPr preferRelativeResize="0"/>
          <p:nvPr/>
        </p:nvPicPr>
        <p:blipFill rotWithShape="1">
          <a:blip r:embed="rId3">
            <a:alphaModFix/>
          </a:blip>
          <a:srcRect/>
          <a:stretch/>
        </p:blipFill>
        <p:spPr>
          <a:xfrm>
            <a:off x="10307053" y="6311900"/>
            <a:ext cx="1556084" cy="35156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Book Antiqua"/>
              <a:buNone/>
            </a:pPr>
            <a:r>
              <a:rPr lang="es-MX" sz="4000">
                <a:latin typeface="Book Antiqua"/>
                <a:ea typeface="Book Antiqua"/>
                <a:cs typeface="Book Antiqua"/>
                <a:sym typeface="Book Antiqua"/>
              </a:rPr>
              <a:t>MARCO JURÍDICO</a:t>
            </a:r>
            <a:endParaRPr sz="4000">
              <a:latin typeface="Book Antiqua"/>
              <a:ea typeface="Book Antiqua"/>
              <a:cs typeface="Book Antiqua"/>
              <a:sym typeface="Book Antiqua"/>
            </a:endParaRPr>
          </a:p>
        </p:txBody>
      </p:sp>
      <p:sp>
        <p:nvSpPr>
          <p:cNvPr id="99" name="Google Shape;99;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dk1"/>
              </a:buClr>
              <a:buSzPts val="2400"/>
              <a:buNone/>
            </a:pPr>
            <a:r>
              <a:rPr lang="es-MX" sz="2400"/>
              <a:t>El marco legal y normativo incluye disposiciones para implantar un presupuesto con enfoque en el logro de resultados en los tres órdenes de gobierno  (federal, estatal, municipal). Conforme a  lo anterior, las principales disposiciones consisten en:</a:t>
            </a:r>
            <a:endParaRPr/>
          </a:p>
          <a:p>
            <a:pPr marL="228600" lvl="0" indent="-228600" algn="just" rtl="0">
              <a:lnSpc>
                <a:spcPct val="90000"/>
              </a:lnSpc>
              <a:spcBef>
                <a:spcPts val="1000"/>
              </a:spcBef>
              <a:spcAft>
                <a:spcPts val="0"/>
              </a:spcAft>
              <a:buClr>
                <a:schemeClr val="dk1"/>
              </a:buClr>
              <a:buSzPts val="2400"/>
              <a:buChar char="•"/>
            </a:pPr>
            <a:r>
              <a:rPr lang="es-MX" sz="2400"/>
              <a:t>Constitución Política de los Estados Unidos Mexicanos</a:t>
            </a:r>
            <a:endParaRPr/>
          </a:p>
          <a:p>
            <a:pPr marL="228600" lvl="0" indent="-228600" algn="just" rtl="0">
              <a:lnSpc>
                <a:spcPct val="90000"/>
              </a:lnSpc>
              <a:spcBef>
                <a:spcPts val="1000"/>
              </a:spcBef>
              <a:spcAft>
                <a:spcPts val="0"/>
              </a:spcAft>
              <a:buClr>
                <a:schemeClr val="dk1"/>
              </a:buClr>
              <a:buSzPts val="2400"/>
              <a:buChar char="•"/>
            </a:pPr>
            <a:r>
              <a:rPr lang="es-MX" sz="2400"/>
              <a:t>Ley Federal de Presupuesto y Responsabilidad Hacendaria (LFPRH)</a:t>
            </a:r>
            <a:endParaRPr/>
          </a:p>
          <a:p>
            <a:pPr marL="228600" lvl="0" indent="-228600" algn="just" rtl="0">
              <a:lnSpc>
                <a:spcPct val="90000"/>
              </a:lnSpc>
              <a:spcBef>
                <a:spcPts val="1000"/>
              </a:spcBef>
              <a:spcAft>
                <a:spcPts val="0"/>
              </a:spcAft>
              <a:buClr>
                <a:schemeClr val="dk1"/>
              </a:buClr>
              <a:buSzPts val="2400"/>
              <a:buChar char="•"/>
            </a:pPr>
            <a:r>
              <a:rPr lang="es-MX" sz="2400"/>
              <a:t>Ley General de Contabilidad Gubernamental (LGCG)</a:t>
            </a:r>
            <a:endParaRPr/>
          </a:p>
          <a:p>
            <a:pPr marL="228600" lvl="0" indent="-228600" algn="just" rtl="0">
              <a:lnSpc>
                <a:spcPct val="90000"/>
              </a:lnSpc>
              <a:spcBef>
                <a:spcPts val="1000"/>
              </a:spcBef>
              <a:spcAft>
                <a:spcPts val="0"/>
              </a:spcAft>
              <a:buClr>
                <a:schemeClr val="dk1"/>
              </a:buClr>
              <a:buSzPts val="2400"/>
              <a:buChar char="•"/>
            </a:pPr>
            <a:r>
              <a:rPr lang="es-MX" sz="2400"/>
              <a:t>Ley de Disciplina Financiera, junto con lineamientos y acuerdos emitidos por la Secretaría de Hacienda y Crédito Público (SHCP)</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4"/>
          <p:cNvSpPr txBox="1">
            <a:spLocks noGrp="1"/>
          </p:cNvSpPr>
          <p:nvPr>
            <p:ph type="title"/>
          </p:nvPr>
        </p:nvSpPr>
        <p:spPr>
          <a:xfrm>
            <a:off x="757990" y="2691230"/>
            <a:ext cx="10515600" cy="1325563"/>
          </a:xfrm>
          <a:prstGeom prst="rect">
            <a:avLst/>
          </a:prstGeom>
          <a:noFill/>
          <a:ln>
            <a:noFill/>
          </a:ln>
        </p:spPr>
        <p:txBody>
          <a:bodyPr spcFirstLastPara="1" wrap="square" lIns="91425" tIns="45700" rIns="91425" bIns="45700" anchor="ctr" anchorCtr="0">
            <a:normAutofit/>
          </a:bodyPr>
          <a:lstStyle/>
          <a:p>
            <a:pPr marL="0" lvl="0" indent="0" algn="just" rtl="0">
              <a:lnSpc>
                <a:spcPct val="90000"/>
              </a:lnSpc>
              <a:spcBef>
                <a:spcPts val="0"/>
              </a:spcBef>
              <a:spcAft>
                <a:spcPts val="0"/>
              </a:spcAft>
              <a:buClr>
                <a:schemeClr val="dk1"/>
              </a:buClr>
              <a:buSzPts val="4400"/>
              <a:buFont typeface="Book Antiqua"/>
              <a:buNone/>
            </a:pPr>
            <a:r>
              <a:rPr lang="es-MX">
                <a:latin typeface="Book Antiqua"/>
                <a:ea typeface="Book Antiqua"/>
                <a:cs typeface="Book Antiqua"/>
                <a:sym typeface="Book Antiqua"/>
              </a:rPr>
              <a:t>EL  PROCESO DE PLANEACIÓN,  PROGRAMACIÓN Y PRESUPUESTO</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5"/>
          <p:cNvSpPr txBox="1">
            <a:spLocks noGrp="1"/>
          </p:cNvSpPr>
          <p:nvPr>
            <p:ph type="title"/>
          </p:nvPr>
        </p:nvSpPr>
        <p:spPr>
          <a:xfrm>
            <a:off x="838200" y="323601"/>
            <a:ext cx="10515600" cy="1007894"/>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000"/>
              <a:buFont typeface="Book Antiqua"/>
              <a:buNone/>
            </a:pPr>
            <a:r>
              <a:rPr lang="es-MX" sz="4000">
                <a:latin typeface="Book Antiqua"/>
                <a:ea typeface="Book Antiqua"/>
                <a:cs typeface="Book Antiqua"/>
                <a:sym typeface="Book Antiqua"/>
              </a:rPr>
              <a:t>GESTIÓN PARA RESULTADOS</a:t>
            </a:r>
            <a:endParaRPr/>
          </a:p>
        </p:txBody>
      </p:sp>
      <p:sp>
        <p:nvSpPr>
          <p:cNvPr id="110" name="Google Shape;110;p5"/>
          <p:cNvSpPr txBox="1">
            <a:spLocks noGrp="1"/>
          </p:cNvSpPr>
          <p:nvPr>
            <p:ph type="body" idx="1"/>
          </p:nvPr>
        </p:nvSpPr>
        <p:spPr>
          <a:xfrm>
            <a:off x="838200" y="1435768"/>
            <a:ext cx="10515600" cy="4508584"/>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0"/>
              </a:spcBef>
              <a:spcAft>
                <a:spcPts val="0"/>
              </a:spcAft>
              <a:buClr>
                <a:schemeClr val="dk1"/>
              </a:buClr>
              <a:buSzPts val="2400"/>
              <a:buNone/>
            </a:pPr>
            <a:r>
              <a:rPr lang="es-MX" sz="2400"/>
              <a:t>En los últimos treinta  años, economías de diversos  países, rompieron  paradigmas en cuanto al enfoque de la administración de los recursos públicos, por dos razones principales:</a:t>
            </a:r>
            <a:endParaRPr/>
          </a:p>
          <a:p>
            <a:pPr marL="228600" lvl="0" indent="-228600" algn="just" rtl="0">
              <a:lnSpc>
                <a:spcPct val="90000"/>
              </a:lnSpc>
              <a:spcBef>
                <a:spcPts val="1000"/>
              </a:spcBef>
              <a:spcAft>
                <a:spcPts val="0"/>
              </a:spcAft>
              <a:buClr>
                <a:schemeClr val="dk1"/>
              </a:buClr>
              <a:buSzPts val="2400"/>
              <a:buChar char="•"/>
            </a:pPr>
            <a:r>
              <a:rPr lang="es-MX" sz="2400"/>
              <a:t>La necesidad de hacer más con los mismos recursos, y</a:t>
            </a:r>
            <a:endParaRPr/>
          </a:p>
          <a:p>
            <a:pPr marL="228600" lvl="0" indent="-228600" algn="just" rtl="0">
              <a:lnSpc>
                <a:spcPct val="90000"/>
              </a:lnSpc>
              <a:spcBef>
                <a:spcPts val="1000"/>
              </a:spcBef>
              <a:spcAft>
                <a:spcPts val="0"/>
              </a:spcAft>
              <a:buClr>
                <a:schemeClr val="dk1"/>
              </a:buClr>
              <a:buSzPts val="2400"/>
              <a:buChar char="•"/>
            </a:pPr>
            <a:r>
              <a:rPr lang="es-MX" sz="2400"/>
              <a:t>La  necesidad de rendir  cuentas  a  los  ciudadanos,  cada vez  más exigentes  con la  eficiencia,  en la asignación y uso de los recursos públicos.</a:t>
            </a:r>
            <a:endParaRPr sz="2400"/>
          </a:p>
          <a:p>
            <a:pPr marL="0" lvl="0" indent="0" algn="just" rtl="0">
              <a:lnSpc>
                <a:spcPct val="90000"/>
              </a:lnSpc>
              <a:spcBef>
                <a:spcPts val="1000"/>
              </a:spcBef>
              <a:spcAft>
                <a:spcPts val="0"/>
              </a:spcAft>
              <a:buClr>
                <a:schemeClr val="dk1"/>
              </a:buClr>
              <a:buSzPts val="2400"/>
              <a:buNone/>
            </a:pPr>
            <a:r>
              <a:rPr lang="es-MX" sz="2400"/>
              <a:t>Como resultado, surge el enfoque de </a:t>
            </a:r>
            <a:r>
              <a:rPr lang="es-MX" sz="2400" b="1"/>
              <a:t>Gestión para Resultados (GpR).</a:t>
            </a:r>
            <a:endParaRPr/>
          </a:p>
          <a:p>
            <a:pPr marL="0" lvl="0" indent="0" algn="just" rtl="0">
              <a:lnSpc>
                <a:spcPct val="90000"/>
              </a:lnSpc>
              <a:spcBef>
                <a:spcPts val="1000"/>
              </a:spcBef>
              <a:spcAft>
                <a:spcPts val="0"/>
              </a:spcAft>
              <a:buClr>
                <a:schemeClr val="dk1"/>
              </a:buClr>
              <a:buSzPts val="2400"/>
              <a:buNone/>
            </a:pPr>
            <a:r>
              <a:rPr lang="es-MX" sz="2400"/>
              <a:t>La GpR es un modelo de cultura organizacional, directiva y de desempeño  institucional que pone más énfasis en los resultados que en los procedimientos. Aunque también interesa cómo se hacen las cosas, cobra mayor relevancia qué se hace, qué se logra y cuál es su impacto en el bienestar de la población; es decir, la creación de valor público.</a:t>
            </a:r>
            <a:endParaRPr sz="24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6"/>
          <p:cNvSpPr txBox="1">
            <a:spLocks noGrp="1"/>
          </p:cNvSpPr>
          <p:nvPr>
            <p:ph type="body" idx="1"/>
          </p:nvPr>
        </p:nvSpPr>
        <p:spPr>
          <a:xfrm>
            <a:off x="806116" y="582361"/>
            <a:ext cx="10515600" cy="5593850"/>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0"/>
              </a:spcBef>
              <a:spcAft>
                <a:spcPts val="0"/>
              </a:spcAft>
              <a:buClr>
                <a:schemeClr val="dk1"/>
              </a:buClr>
              <a:buSzPts val="2400"/>
              <a:buNone/>
            </a:pPr>
            <a:r>
              <a:rPr lang="es-MX" sz="2400"/>
              <a:t>La Gestión para Resultados cobra sentido con el establecimiento de los objetivos (resultados esperados), a partir de los cuales  se organiza la gestión pública  para alcanzarlos.</a:t>
            </a:r>
            <a:endParaRPr/>
          </a:p>
          <a:p>
            <a:pPr marL="0" lvl="0" indent="0" algn="just" rtl="0">
              <a:lnSpc>
                <a:spcPct val="90000"/>
              </a:lnSpc>
              <a:spcBef>
                <a:spcPts val="1000"/>
              </a:spcBef>
              <a:spcAft>
                <a:spcPts val="0"/>
              </a:spcAft>
              <a:buClr>
                <a:schemeClr val="dk1"/>
              </a:buClr>
              <a:buSzPts val="2400"/>
              <a:buNone/>
            </a:pPr>
            <a:r>
              <a:rPr lang="es-MX" sz="2400"/>
              <a:t>La GpR se fundamenta en cinco principios.  </a:t>
            </a:r>
            <a:endParaRPr/>
          </a:p>
          <a:p>
            <a:pPr marL="514350" lvl="0" indent="-361950" algn="l" rtl="0">
              <a:lnSpc>
                <a:spcPct val="90000"/>
              </a:lnSpc>
              <a:spcBef>
                <a:spcPts val="1000"/>
              </a:spcBef>
              <a:spcAft>
                <a:spcPts val="0"/>
              </a:spcAft>
              <a:buClr>
                <a:schemeClr val="dk1"/>
              </a:buClr>
              <a:buSzPts val="2400"/>
              <a:buFont typeface="Calibri"/>
              <a:buNone/>
            </a:pPr>
            <a:endParaRPr sz="2400"/>
          </a:p>
          <a:p>
            <a:pPr marL="228600" lvl="0" indent="-76200" algn="l" rtl="0">
              <a:lnSpc>
                <a:spcPct val="90000"/>
              </a:lnSpc>
              <a:spcBef>
                <a:spcPts val="1000"/>
              </a:spcBef>
              <a:spcAft>
                <a:spcPts val="0"/>
              </a:spcAft>
              <a:buClr>
                <a:schemeClr val="dk1"/>
              </a:buClr>
              <a:buSzPts val="2400"/>
              <a:buNone/>
            </a:pPr>
            <a:endParaRPr sz="2400"/>
          </a:p>
        </p:txBody>
      </p:sp>
      <p:grpSp>
        <p:nvGrpSpPr>
          <p:cNvPr id="116" name="Google Shape;116;p6"/>
          <p:cNvGrpSpPr/>
          <p:nvPr/>
        </p:nvGrpSpPr>
        <p:grpSpPr>
          <a:xfrm>
            <a:off x="-2212790" y="1647331"/>
            <a:ext cx="10889033" cy="5087755"/>
            <a:chOff x="-4270191" y="-655129"/>
            <a:chExt cx="10889033" cy="5087755"/>
          </a:xfrm>
        </p:grpSpPr>
        <p:sp>
          <p:nvSpPr>
            <p:cNvPr id="117" name="Google Shape;117;p6"/>
            <p:cNvSpPr/>
            <p:nvPr/>
          </p:nvSpPr>
          <p:spPr>
            <a:xfrm>
              <a:off x="-4270191" y="-655129"/>
              <a:ext cx="5087755" cy="5087755"/>
            </a:xfrm>
            <a:prstGeom prst="blockArc">
              <a:avLst>
                <a:gd name="adj1" fmla="val 18900000"/>
                <a:gd name="adj2" fmla="val 2700000"/>
                <a:gd name="adj3" fmla="val 425"/>
              </a:avLst>
            </a:prstGeom>
            <a:noFill/>
            <a:ln w="12700" cap="flat" cmpd="sng">
              <a:solidFill>
                <a:srgbClr val="B63B18"/>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6"/>
            <p:cNvSpPr/>
            <p:nvPr/>
          </p:nvSpPr>
          <p:spPr>
            <a:xfrm>
              <a:off x="358063" y="236018"/>
              <a:ext cx="6260778" cy="472338"/>
            </a:xfrm>
            <a:prstGeom prst="rect">
              <a:avLst/>
            </a:prstGeom>
            <a:solidFill>
              <a:srgbClr val="E74C21"/>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6"/>
            <p:cNvSpPr txBox="1"/>
            <p:nvPr/>
          </p:nvSpPr>
          <p:spPr>
            <a:xfrm>
              <a:off x="358063" y="236018"/>
              <a:ext cx="6260778" cy="472338"/>
            </a:xfrm>
            <a:prstGeom prst="rect">
              <a:avLst/>
            </a:prstGeom>
            <a:noFill/>
            <a:ln>
              <a:noFill/>
            </a:ln>
          </p:spPr>
          <p:txBody>
            <a:bodyPr spcFirstLastPara="1" wrap="square" lIns="374900" tIns="27925" rIns="27925" bIns="27925" anchor="ctr" anchorCtr="0">
              <a:noAutofit/>
            </a:bodyPr>
            <a:lstStyle/>
            <a:p>
              <a:pPr marL="0" marR="0" lvl="0" indent="0" algn="l" rtl="0">
                <a:lnSpc>
                  <a:spcPct val="90000"/>
                </a:lnSpc>
                <a:spcBef>
                  <a:spcPts val="0"/>
                </a:spcBef>
                <a:spcAft>
                  <a:spcPts val="0"/>
                </a:spcAft>
                <a:buNone/>
              </a:pPr>
              <a:r>
                <a:rPr lang="es-MX" sz="1100" b="0" i="0" u="none" strike="noStrike" cap="none">
                  <a:solidFill>
                    <a:schemeClr val="lt1"/>
                  </a:solidFill>
                  <a:latin typeface="Calibri"/>
                  <a:ea typeface="Calibri"/>
                  <a:cs typeface="Calibri"/>
                  <a:sym typeface="Calibri"/>
                </a:rPr>
                <a:t>Centrar el </a:t>
              </a:r>
              <a:r>
                <a:rPr lang="es-MX" sz="1100">
                  <a:solidFill>
                    <a:schemeClr val="lt1"/>
                  </a:solidFill>
                  <a:latin typeface="Calibri"/>
                  <a:ea typeface="Calibri"/>
                  <a:cs typeface="Calibri"/>
                  <a:sym typeface="Calibri"/>
                </a:rPr>
                <a:t>diálogo</a:t>
              </a:r>
              <a:r>
                <a:rPr lang="es-MX" sz="1100" b="0" i="0" u="none" strike="noStrike" cap="none">
                  <a:solidFill>
                    <a:schemeClr val="lt1"/>
                  </a:solidFill>
                  <a:latin typeface="Calibri"/>
                  <a:ea typeface="Calibri"/>
                  <a:cs typeface="Calibri"/>
                  <a:sym typeface="Calibri"/>
                </a:rPr>
                <a:t> en los resultados.</a:t>
              </a:r>
              <a:endParaRPr sz="1100" b="0" i="0" u="none" strike="noStrike" cap="none">
                <a:solidFill>
                  <a:schemeClr val="lt1"/>
                </a:solidFill>
                <a:latin typeface="Calibri"/>
                <a:ea typeface="Calibri"/>
                <a:cs typeface="Calibri"/>
                <a:sym typeface="Calibri"/>
              </a:endParaRPr>
            </a:p>
          </p:txBody>
        </p:sp>
        <p:sp>
          <p:nvSpPr>
            <p:cNvPr id="120" name="Google Shape;120;p6"/>
            <p:cNvSpPr/>
            <p:nvPr/>
          </p:nvSpPr>
          <p:spPr>
            <a:xfrm>
              <a:off x="62852" y="176975"/>
              <a:ext cx="590422" cy="590422"/>
            </a:xfrm>
            <a:prstGeom prst="ellipse">
              <a:avLst/>
            </a:prstGeom>
            <a:solidFill>
              <a:schemeClr val="lt1"/>
            </a:solidFill>
            <a:ln w="12700" cap="flat" cmpd="sng">
              <a:solidFill>
                <a:srgbClr val="E74C2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6"/>
            <p:cNvSpPr/>
            <p:nvPr/>
          </p:nvSpPr>
          <p:spPr>
            <a:xfrm>
              <a:off x="696527" y="944298"/>
              <a:ext cx="5922315" cy="472338"/>
            </a:xfrm>
            <a:prstGeom prst="rect">
              <a:avLst/>
            </a:prstGeom>
            <a:solidFill>
              <a:srgbClr val="E74C21"/>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6"/>
            <p:cNvSpPr txBox="1"/>
            <p:nvPr/>
          </p:nvSpPr>
          <p:spPr>
            <a:xfrm>
              <a:off x="696527" y="944298"/>
              <a:ext cx="5922315" cy="472338"/>
            </a:xfrm>
            <a:prstGeom prst="rect">
              <a:avLst/>
            </a:prstGeom>
            <a:noFill/>
            <a:ln>
              <a:noFill/>
            </a:ln>
          </p:spPr>
          <p:txBody>
            <a:bodyPr spcFirstLastPara="1" wrap="square" lIns="374900" tIns="27925" rIns="27925" bIns="27925" anchor="t" anchorCtr="0">
              <a:noAutofit/>
            </a:bodyPr>
            <a:lstStyle/>
            <a:p>
              <a:pPr marL="0" marR="0" lvl="0" indent="0" algn="l" rtl="0">
                <a:lnSpc>
                  <a:spcPct val="90000"/>
                </a:lnSpc>
                <a:spcBef>
                  <a:spcPts val="0"/>
                </a:spcBef>
                <a:spcAft>
                  <a:spcPts val="0"/>
                </a:spcAft>
                <a:buNone/>
              </a:pPr>
              <a:r>
                <a:rPr lang="es-MX" sz="1100" b="0" i="0" u="none" strike="noStrike" cap="none">
                  <a:solidFill>
                    <a:schemeClr val="lt1"/>
                  </a:solidFill>
                  <a:latin typeface="Calibri"/>
                  <a:ea typeface="Calibri"/>
                  <a:cs typeface="Calibri"/>
                  <a:sym typeface="Calibri"/>
                </a:rPr>
                <a:t>Alinear la planeación, programación, presupuestación, monitoreo y evaluación en los resultados.</a:t>
              </a:r>
              <a:endParaRPr sz="1100" b="0" i="0" u="none" strike="noStrike" cap="none">
                <a:solidFill>
                  <a:schemeClr val="lt1"/>
                </a:solidFill>
                <a:latin typeface="Calibri"/>
                <a:ea typeface="Calibri"/>
                <a:cs typeface="Calibri"/>
                <a:sym typeface="Calibri"/>
              </a:endParaRPr>
            </a:p>
            <a:p>
              <a:pPr marL="57150" marR="0" lvl="1" indent="0" algn="l" rtl="0">
                <a:lnSpc>
                  <a:spcPct val="90000"/>
                </a:lnSpc>
                <a:spcBef>
                  <a:spcPts val="385"/>
                </a:spcBef>
                <a:spcAft>
                  <a:spcPts val="0"/>
                </a:spcAft>
                <a:buClr>
                  <a:schemeClr val="dk1"/>
                </a:buClr>
                <a:buSzPts val="900"/>
                <a:buFont typeface="Calibri"/>
                <a:buNone/>
              </a:pPr>
              <a:endParaRPr sz="900" b="0" i="0" u="none" strike="noStrike" cap="none">
                <a:solidFill>
                  <a:schemeClr val="lt1"/>
                </a:solidFill>
                <a:latin typeface="Calibri"/>
                <a:ea typeface="Calibri"/>
                <a:cs typeface="Calibri"/>
                <a:sym typeface="Calibri"/>
              </a:endParaRPr>
            </a:p>
          </p:txBody>
        </p:sp>
        <p:sp>
          <p:nvSpPr>
            <p:cNvPr id="123" name="Google Shape;123;p6"/>
            <p:cNvSpPr/>
            <p:nvPr/>
          </p:nvSpPr>
          <p:spPr>
            <a:xfrm>
              <a:off x="401315" y="885256"/>
              <a:ext cx="590422" cy="590422"/>
            </a:xfrm>
            <a:prstGeom prst="ellipse">
              <a:avLst/>
            </a:prstGeom>
            <a:solidFill>
              <a:schemeClr val="lt1"/>
            </a:solidFill>
            <a:ln w="12700" cap="flat" cmpd="sng">
              <a:solidFill>
                <a:srgbClr val="E74C2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6"/>
            <p:cNvSpPr/>
            <p:nvPr/>
          </p:nvSpPr>
          <p:spPr>
            <a:xfrm>
              <a:off x="800408" y="1652579"/>
              <a:ext cx="5818433" cy="472338"/>
            </a:xfrm>
            <a:prstGeom prst="rect">
              <a:avLst/>
            </a:prstGeom>
            <a:solidFill>
              <a:srgbClr val="E74C21"/>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6"/>
            <p:cNvSpPr txBox="1"/>
            <p:nvPr/>
          </p:nvSpPr>
          <p:spPr>
            <a:xfrm>
              <a:off x="800408" y="1652579"/>
              <a:ext cx="5818433" cy="472338"/>
            </a:xfrm>
            <a:prstGeom prst="rect">
              <a:avLst/>
            </a:prstGeom>
            <a:noFill/>
            <a:ln>
              <a:noFill/>
            </a:ln>
          </p:spPr>
          <p:txBody>
            <a:bodyPr spcFirstLastPara="1" wrap="square" lIns="374900" tIns="27925" rIns="27925" bIns="27925" anchor="ctr" anchorCtr="0">
              <a:noAutofit/>
            </a:bodyPr>
            <a:lstStyle/>
            <a:p>
              <a:pPr marL="0" marR="0" lvl="0" indent="0" algn="l" rtl="0">
                <a:lnSpc>
                  <a:spcPct val="90000"/>
                </a:lnSpc>
                <a:spcBef>
                  <a:spcPts val="0"/>
                </a:spcBef>
                <a:spcAft>
                  <a:spcPts val="0"/>
                </a:spcAft>
                <a:buNone/>
              </a:pPr>
              <a:r>
                <a:rPr lang="es-MX" sz="1100" b="0" i="0" u="none" strike="noStrike" cap="none">
                  <a:solidFill>
                    <a:schemeClr val="lt1"/>
                  </a:solidFill>
                  <a:latin typeface="Calibri"/>
                  <a:ea typeface="Calibri"/>
                  <a:cs typeface="Calibri"/>
                  <a:sym typeface="Calibri"/>
                </a:rPr>
                <a:t>Promover y mantener procesos sencillos de medición e información.</a:t>
              </a:r>
              <a:endParaRPr sz="1100" b="0" i="0" u="none" strike="noStrike" cap="none">
                <a:solidFill>
                  <a:schemeClr val="lt1"/>
                </a:solidFill>
                <a:latin typeface="Calibri"/>
                <a:ea typeface="Calibri"/>
                <a:cs typeface="Calibri"/>
                <a:sym typeface="Calibri"/>
              </a:endParaRPr>
            </a:p>
          </p:txBody>
        </p:sp>
        <p:sp>
          <p:nvSpPr>
            <p:cNvPr id="126" name="Google Shape;126;p6"/>
            <p:cNvSpPr/>
            <p:nvPr/>
          </p:nvSpPr>
          <p:spPr>
            <a:xfrm>
              <a:off x="505197" y="1593537"/>
              <a:ext cx="590422" cy="590422"/>
            </a:xfrm>
            <a:prstGeom prst="ellipse">
              <a:avLst/>
            </a:prstGeom>
            <a:solidFill>
              <a:schemeClr val="lt1"/>
            </a:solidFill>
            <a:ln w="12700" cap="flat" cmpd="sng">
              <a:solidFill>
                <a:srgbClr val="E74C2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6"/>
            <p:cNvSpPr/>
            <p:nvPr/>
          </p:nvSpPr>
          <p:spPr>
            <a:xfrm>
              <a:off x="696527" y="2360860"/>
              <a:ext cx="5922315" cy="472338"/>
            </a:xfrm>
            <a:prstGeom prst="rect">
              <a:avLst/>
            </a:prstGeom>
            <a:solidFill>
              <a:srgbClr val="E74C21"/>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6"/>
            <p:cNvSpPr txBox="1"/>
            <p:nvPr/>
          </p:nvSpPr>
          <p:spPr>
            <a:xfrm>
              <a:off x="696527" y="2360860"/>
              <a:ext cx="5922315" cy="472338"/>
            </a:xfrm>
            <a:prstGeom prst="rect">
              <a:avLst/>
            </a:prstGeom>
            <a:noFill/>
            <a:ln>
              <a:noFill/>
            </a:ln>
          </p:spPr>
          <p:txBody>
            <a:bodyPr spcFirstLastPara="1" wrap="square" lIns="374900" tIns="27925" rIns="27925" bIns="27925" anchor="ctr" anchorCtr="0">
              <a:noAutofit/>
            </a:bodyPr>
            <a:lstStyle/>
            <a:p>
              <a:pPr marL="0" marR="0" lvl="0" indent="0" algn="l" rtl="0">
                <a:lnSpc>
                  <a:spcPct val="90000"/>
                </a:lnSpc>
                <a:spcBef>
                  <a:spcPts val="0"/>
                </a:spcBef>
                <a:spcAft>
                  <a:spcPts val="0"/>
                </a:spcAft>
                <a:buNone/>
              </a:pPr>
              <a:r>
                <a:rPr lang="es-MX" sz="1100" b="0" i="0" u="none" strike="noStrike" cap="none">
                  <a:solidFill>
                    <a:schemeClr val="lt1"/>
                  </a:solidFill>
                  <a:latin typeface="Calibri"/>
                  <a:ea typeface="Calibri"/>
                  <a:cs typeface="Calibri"/>
                  <a:sym typeface="Calibri"/>
                </a:rPr>
                <a:t>Gestionar para, no por, resultados.</a:t>
              </a:r>
              <a:endParaRPr sz="1100" b="0" i="0" u="none" strike="noStrike" cap="none">
                <a:solidFill>
                  <a:schemeClr val="lt1"/>
                </a:solidFill>
                <a:latin typeface="Calibri"/>
                <a:ea typeface="Calibri"/>
                <a:cs typeface="Calibri"/>
                <a:sym typeface="Calibri"/>
              </a:endParaRPr>
            </a:p>
          </p:txBody>
        </p:sp>
        <p:sp>
          <p:nvSpPr>
            <p:cNvPr id="129" name="Google Shape;129;p6"/>
            <p:cNvSpPr/>
            <p:nvPr/>
          </p:nvSpPr>
          <p:spPr>
            <a:xfrm>
              <a:off x="401315" y="2301817"/>
              <a:ext cx="590422" cy="590422"/>
            </a:xfrm>
            <a:prstGeom prst="ellipse">
              <a:avLst/>
            </a:prstGeom>
            <a:solidFill>
              <a:schemeClr val="lt1"/>
            </a:solidFill>
            <a:ln w="12700" cap="flat" cmpd="sng">
              <a:solidFill>
                <a:srgbClr val="E74C2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6"/>
            <p:cNvSpPr/>
            <p:nvPr/>
          </p:nvSpPr>
          <p:spPr>
            <a:xfrm>
              <a:off x="358063" y="3069140"/>
              <a:ext cx="6260778" cy="472338"/>
            </a:xfrm>
            <a:prstGeom prst="rect">
              <a:avLst/>
            </a:prstGeom>
            <a:solidFill>
              <a:srgbClr val="E74C21"/>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6"/>
            <p:cNvSpPr txBox="1"/>
            <p:nvPr/>
          </p:nvSpPr>
          <p:spPr>
            <a:xfrm>
              <a:off x="358063" y="3069140"/>
              <a:ext cx="6260778" cy="472338"/>
            </a:xfrm>
            <a:prstGeom prst="rect">
              <a:avLst/>
            </a:prstGeom>
            <a:noFill/>
            <a:ln>
              <a:noFill/>
            </a:ln>
          </p:spPr>
          <p:txBody>
            <a:bodyPr spcFirstLastPara="1" wrap="square" lIns="374900" tIns="27925" rIns="27925" bIns="27925" anchor="ctr" anchorCtr="0">
              <a:noAutofit/>
            </a:bodyPr>
            <a:lstStyle/>
            <a:p>
              <a:pPr marL="0" marR="0" lvl="0" indent="0" algn="l" rtl="0">
                <a:lnSpc>
                  <a:spcPct val="90000"/>
                </a:lnSpc>
                <a:spcBef>
                  <a:spcPts val="0"/>
                </a:spcBef>
                <a:spcAft>
                  <a:spcPts val="0"/>
                </a:spcAft>
                <a:buNone/>
              </a:pPr>
              <a:r>
                <a:rPr lang="es-MX" sz="1100" b="0" i="0" u="none" strike="noStrike" cap="none">
                  <a:solidFill>
                    <a:schemeClr val="lt1"/>
                  </a:solidFill>
                  <a:latin typeface="Calibri"/>
                  <a:ea typeface="Calibri"/>
                  <a:cs typeface="Calibri"/>
                  <a:sym typeface="Calibri"/>
                </a:rPr>
                <a:t>Usar la información sobre resultados para apoyar en la toma de decisiones y rendir cuentas.</a:t>
              </a:r>
              <a:endParaRPr sz="1100" b="0" i="0" u="none" strike="noStrike" cap="none">
                <a:solidFill>
                  <a:schemeClr val="lt1"/>
                </a:solidFill>
                <a:latin typeface="Calibri"/>
                <a:ea typeface="Calibri"/>
                <a:cs typeface="Calibri"/>
                <a:sym typeface="Calibri"/>
              </a:endParaRPr>
            </a:p>
          </p:txBody>
        </p:sp>
        <p:sp>
          <p:nvSpPr>
            <p:cNvPr id="132" name="Google Shape;132;p6"/>
            <p:cNvSpPr/>
            <p:nvPr/>
          </p:nvSpPr>
          <p:spPr>
            <a:xfrm>
              <a:off x="62852" y="3010098"/>
              <a:ext cx="590422" cy="590422"/>
            </a:xfrm>
            <a:prstGeom prst="ellipse">
              <a:avLst/>
            </a:prstGeom>
            <a:solidFill>
              <a:schemeClr val="lt1"/>
            </a:solidFill>
            <a:ln w="12700" cap="flat" cmpd="sng">
              <a:solidFill>
                <a:srgbClr val="E74C2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Book Antiqua"/>
              <a:buNone/>
            </a:pPr>
            <a:r>
              <a:rPr lang="es-MX" sz="4000">
                <a:latin typeface="Book Antiqua"/>
                <a:ea typeface="Book Antiqua"/>
                <a:cs typeface="Book Antiqua"/>
                <a:sym typeface="Book Antiqua"/>
              </a:rPr>
              <a:t>PRESUPUESTO BASADO EN RESULTADOS</a:t>
            </a:r>
            <a:endParaRPr sz="4000">
              <a:latin typeface="Book Antiqua"/>
              <a:ea typeface="Book Antiqua"/>
              <a:cs typeface="Book Antiqua"/>
              <a:sym typeface="Book Antiqua"/>
            </a:endParaRPr>
          </a:p>
        </p:txBody>
      </p:sp>
      <p:sp>
        <p:nvSpPr>
          <p:cNvPr id="138" name="Google Shape;138;p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dk1"/>
              </a:buClr>
              <a:buSzPts val="2400"/>
              <a:buNone/>
            </a:pPr>
            <a:r>
              <a:rPr lang="es-MX" sz="2400"/>
              <a:t>El  PbR es un proceso basado en consideraciones objetivas sobre los resultados esperados y alcanzados para  la  asignación de recursos,  con la  finalidad  de fortalecer la  calidad del  diseño y gestión  de las políticas,  programas  públicos y desempeño  institucional,  cuyo aporte  sea  decisivo  para  generar  las condiciones  sociales,  económicas  y  ambientales  para  el  desarrollo  nacional  sustentable;  en  otras palabras,  el  PbR busca elevar  la  cobertura  y la  calidad  de los  bienes  y servicios  públicos, cuidando  la asignación  de  recursos  particularmente  a  los  que  sean  prioritarios y estratégicos  para  obtener  los resultados esperados.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grpSp>
        <p:nvGrpSpPr>
          <p:cNvPr id="143" name="Google Shape;143;p8"/>
          <p:cNvGrpSpPr/>
          <p:nvPr/>
        </p:nvGrpSpPr>
        <p:grpSpPr>
          <a:xfrm>
            <a:off x="989129" y="360948"/>
            <a:ext cx="10144846" cy="5730190"/>
            <a:chOff x="183012" y="16043"/>
            <a:chExt cx="10144846" cy="5730190"/>
          </a:xfrm>
        </p:grpSpPr>
        <p:sp>
          <p:nvSpPr>
            <p:cNvPr id="144" name="Google Shape;144;p8"/>
            <p:cNvSpPr/>
            <p:nvPr/>
          </p:nvSpPr>
          <p:spPr>
            <a:xfrm rot="5400000">
              <a:off x="239805" y="818182"/>
              <a:ext cx="490006" cy="337811"/>
            </a:xfrm>
            <a:prstGeom prst="bentUpArrow">
              <a:avLst>
                <a:gd name="adj1" fmla="val 32840"/>
                <a:gd name="adj2" fmla="val 25000"/>
                <a:gd name="adj3" fmla="val 35780"/>
              </a:avLst>
            </a:prstGeom>
            <a:solidFill>
              <a:srgbClr val="F3BEB9"/>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8"/>
            <p:cNvSpPr/>
            <p:nvPr/>
          </p:nvSpPr>
          <p:spPr>
            <a:xfrm>
              <a:off x="183012" y="16043"/>
              <a:ext cx="1200623" cy="767813"/>
            </a:xfrm>
            <a:prstGeom prst="roundRect">
              <a:avLst>
                <a:gd name="adj" fmla="val 16670"/>
              </a:avLst>
            </a:prstGeom>
            <a:solidFill>
              <a:srgbClr val="E74C21">
                <a:alpha val="90196"/>
              </a:srgbClr>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8"/>
            <p:cNvSpPr txBox="1"/>
            <p:nvPr/>
          </p:nvSpPr>
          <p:spPr>
            <a:xfrm>
              <a:off x="220500" y="53531"/>
              <a:ext cx="1125647" cy="692837"/>
            </a:xfrm>
            <a:prstGeom prst="rect">
              <a:avLst/>
            </a:prstGeom>
            <a:noFill/>
            <a:ln>
              <a:noFill/>
            </a:ln>
          </p:spPr>
          <p:txBody>
            <a:bodyPr spcFirstLastPara="1" wrap="square" lIns="57150" tIns="57150" rIns="57150" bIns="57150" anchor="ctr" anchorCtr="0">
              <a:noAutofit/>
            </a:bodyPr>
            <a:lstStyle/>
            <a:p>
              <a:pPr marL="0" marR="0" lvl="0" indent="0" algn="ctr" rtl="0">
                <a:lnSpc>
                  <a:spcPct val="90000"/>
                </a:lnSpc>
                <a:spcBef>
                  <a:spcPts val="0"/>
                </a:spcBef>
                <a:spcAft>
                  <a:spcPts val="0"/>
                </a:spcAft>
                <a:buNone/>
              </a:pPr>
              <a:r>
                <a:rPr lang="es-MX" sz="1500" b="0" i="0" u="none" strike="noStrike" cap="none">
                  <a:solidFill>
                    <a:schemeClr val="lt1"/>
                  </a:solidFill>
                  <a:latin typeface="Calibri"/>
                  <a:ea typeface="Calibri"/>
                  <a:cs typeface="Calibri"/>
                  <a:sym typeface="Calibri"/>
                </a:rPr>
                <a:t>Planeación </a:t>
              </a:r>
              <a:endParaRPr sz="1500" b="0" i="0" u="none" strike="noStrike" cap="none">
                <a:solidFill>
                  <a:schemeClr val="lt1"/>
                </a:solidFill>
                <a:latin typeface="Calibri"/>
                <a:ea typeface="Calibri"/>
                <a:cs typeface="Calibri"/>
                <a:sym typeface="Calibri"/>
              </a:endParaRPr>
            </a:p>
          </p:txBody>
        </p:sp>
        <p:sp>
          <p:nvSpPr>
            <p:cNvPr id="147" name="Google Shape;147;p8"/>
            <p:cNvSpPr/>
            <p:nvPr/>
          </p:nvSpPr>
          <p:spPr>
            <a:xfrm>
              <a:off x="1452432" y="28926"/>
              <a:ext cx="2652826" cy="32147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8"/>
            <p:cNvSpPr txBox="1"/>
            <p:nvPr/>
          </p:nvSpPr>
          <p:spPr>
            <a:xfrm>
              <a:off x="1452432" y="28926"/>
              <a:ext cx="2652826" cy="321471"/>
            </a:xfrm>
            <a:prstGeom prst="rect">
              <a:avLst/>
            </a:prstGeom>
            <a:noFill/>
            <a:ln>
              <a:noFill/>
            </a:ln>
          </p:spPr>
          <p:txBody>
            <a:bodyPr spcFirstLastPara="1" wrap="square" lIns="57150" tIns="57150" rIns="57150" bIns="57150" anchor="ctr" anchorCtr="0">
              <a:noAutofit/>
            </a:bodyPr>
            <a:lstStyle/>
            <a:p>
              <a:pPr marL="114300" marR="0" lvl="1" indent="-114300" algn="l" rtl="0">
                <a:lnSpc>
                  <a:spcPct val="90000"/>
                </a:lnSpc>
                <a:spcBef>
                  <a:spcPts val="0"/>
                </a:spcBef>
                <a:spcAft>
                  <a:spcPts val="0"/>
                </a:spcAft>
                <a:buClr>
                  <a:schemeClr val="dk1"/>
                </a:buClr>
                <a:buSzPts val="1500"/>
                <a:buFont typeface="Calibri"/>
                <a:buChar char="•"/>
              </a:pPr>
              <a:r>
                <a:rPr lang="es-MX" sz="1500" b="0" i="0" u="none" strike="noStrike" cap="none">
                  <a:solidFill>
                    <a:schemeClr val="dk1"/>
                  </a:solidFill>
                  <a:latin typeface="Calibri"/>
                  <a:ea typeface="Calibri"/>
                  <a:cs typeface="Calibri"/>
                  <a:sym typeface="Calibri"/>
                </a:rPr>
                <a:t>Alineación con el PMD</a:t>
              </a:r>
              <a:endParaRPr sz="1500" b="0" i="0" u="none" strike="noStrike" cap="none">
                <a:solidFill>
                  <a:schemeClr val="dk1"/>
                </a:solidFill>
                <a:latin typeface="Calibri"/>
                <a:ea typeface="Calibri"/>
                <a:cs typeface="Calibri"/>
                <a:sym typeface="Calibri"/>
              </a:endParaRPr>
            </a:p>
          </p:txBody>
        </p:sp>
        <p:sp>
          <p:nvSpPr>
            <p:cNvPr id="149" name="Google Shape;149;p8"/>
            <p:cNvSpPr/>
            <p:nvPr/>
          </p:nvSpPr>
          <p:spPr>
            <a:xfrm rot="5400000">
              <a:off x="1302116" y="2605813"/>
              <a:ext cx="485548" cy="351249"/>
            </a:xfrm>
            <a:prstGeom prst="bentUpArrow">
              <a:avLst>
                <a:gd name="adj1" fmla="val 32840"/>
                <a:gd name="adj2" fmla="val 25000"/>
                <a:gd name="adj3" fmla="val 35780"/>
              </a:avLst>
            </a:prstGeom>
            <a:solidFill>
              <a:srgbClr val="F3C6C3"/>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8"/>
            <p:cNvSpPr/>
            <p:nvPr/>
          </p:nvSpPr>
          <p:spPr>
            <a:xfrm>
              <a:off x="674238" y="804746"/>
              <a:ext cx="1286908" cy="830398"/>
            </a:xfrm>
            <a:prstGeom prst="roundRect">
              <a:avLst>
                <a:gd name="adj" fmla="val 16670"/>
              </a:avLst>
            </a:prstGeom>
            <a:solidFill>
              <a:srgbClr val="E74C21">
                <a:alpha val="83529"/>
              </a:srgbClr>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8"/>
            <p:cNvSpPr txBox="1"/>
            <p:nvPr/>
          </p:nvSpPr>
          <p:spPr>
            <a:xfrm>
              <a:off x="714782" y="845290"/>
              <a:ext cx="1205820" cy="749310"/>
            </a:xfrm>
            <a:prstGeom prst="rect">
              <a:avLst/>
            </a:prstGeom>
            <a:noFill/>
            <a:ln>
              <a:noFill/>
            </a:ln>
          </p:spPr>
          <p:txBody>
            <a:bodyPr spcFirstLastPara="1" wrap="square" lIns="57150" tIns="57150" rIns="57150" bIns="57150" anchor="ctr" anchorCtr="0">
              <a:noAutofit/>
            </a:bodyPr>
            <a:lstStyle/>
            <a:p>
              <a:pPr marL="0" marR="0" lvl="0" indent="0" algn="ctr" rtl="0">
                <a:lnSpc>
                  <a:spcPct val="90000"/>
                </a:lnSpc>
                <a:spcBef>
                  <a:spcPts val="0"/>
                </a:spcBef>
                <a:spcAft>
                  <a:spcPts val="0"/>
                </a:spcAft>
                <a:buNone/>
              </a:pPr>
              <a:r>
                <a:rPr lang="es-MX" sz="1500" b="0" i="0" u="none" strike="noStrike" cap="none">
                  <a:solidFill>
                    <a:schemeClr val="lt1"/>
                  </a:solidFill>
                  <a:latin typeface="Calibri"/>
                  <a:ea typeface="Calibri"/>
                  <a:cs typeface="Calibri"/>
                  <a:sym typeface="Calibri"/>
                </a:rPr>
                <a:t>Programación</a:t>
              </a:r>
              <a:r>
                <a:rPr lang="es-MX" sz="700" b="0" i="0" u="none" strike="noStrike" cap="none">
                  <a:solidFill>
                    <a:schemeClr val="lt1"/>
                  </a:solidFill>
                  <a:latin typeface="Calibri"/>
                  <a:ea typeface="Calibri"/>
                  <a:cs typeface="Calibri"/>
                  <a:sym typeface="Calibri"/>
                </a:rPr>
                <a:t> </a:t>
              </a:r>
              <a:endParaRPr sz="700" b="0" i="0" u="none" strike="noStrike" cap="none">
                <a:solidFill>
                  <a:schemeClr val="lt1"/>
                </a:solidFill>
                <a:latin typeface="Calibri"/>
                <a:ea typeface="Calibri"/>
                <a:cs typeface="Calibri"/>
                <a:sym typeface="Calibri"/>
              </a:endParaRPr>
            </a:p>
          </p:txBody>
        </p:sp>
        <p:sp>
          <p:nvSpPr>
            <p:cNvPr id="152" name="Google Shape;152;p8"/>
            <p:cNvSpPr/>
            <p:nvPr/>
          </p:nvSpPr>
          <p:spPr>
            <a:xfrm>
              <a:off x="2062380" y="785148"/>
              <a:ext cx="8265478" cy="40938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8"/>
            <p:cNvSpPr txBox="1"/>
            <p:nvPr/>
          </p:nvSpPr>
          <p:spPr>
            <a:xfrm>
              <a:off x="2062380" y="785148"/>
              <a:ext cx="8265478" cy="409383"/>
            </a:xfrm>
            <a:prstGeom prst="rect">
              <a:avLst/>
            </a:prstGeom>
            <a:noFill/>
            <a:ln>
              <a:noFill/>
            </a:ln>
          </p:spPr>
          <p:txBody>
            <a:bodyPr spcFirstLastPara="1" wrap="square" lIns="57150" tIns="57150" rIns="57150" bIns="57150" anchor="ctr" anchorCtr="0">
              <a:noAutofit/>
            </a:bodyPr>
            <a:lstStyle/>
            <a:p>
              <a:pPr marL="114300" marR="0" lvl="1" indent="-114300" algn="l" rtl="0">
                <a:lnSpc>
                  <a:spcPct val="90000"/>
                </a:lnSpc>
                <a:spcBef>
                  <a:spcPts val="0"/>
                </a:spcBef>
                <a:spcAft>
                  <a:spcPts val="0"/>
                </a:spcAft>
                <a:buClr>
                  <a:schemeClr val="dk1"/>
                </a:buClr>
                <a:buSzPts val="1500"/>
                <a:buFont typeface="Calibri"/>
                <a:buChar char="•"/>
              </a:pPr>
              <a:r>
                <a:rPr lang="es-MX" sz="1500" b="0" i="0" u="none" strike="noStrike" cap="none">
                  <a:solidFill>
                    <a:schemeClr val="dk1"/>
                  </a:solidFill>
                  <a:latin typeface="Calibri"/>
                  <a:ea typeface="Calibri"/>
                  <a:cs typeface="Calibri"/>
                  <a:sym typeface="Calibri"/>
                </a:rPr>
                <a:t>Elaboración y autorización de estructuras  programáticas</a:t>
              </a:r>
              <a:endParaRPr sz="1500" b="0" i="0" u="none" strike="noStrike" cap="none">
                <a:solidFill>
                  <a:schemeClr val="dk1"/>
                </a:solidFill>
                <a:latin typeface="Calibri"/>
                <a:ea typeface="Calibri"/>
                <a:cs typeface="Calibri"/>
                <a:sym typeface="Calibri"/>
              </a:endParaRPr>
            </a:p>
            <a:p>
              <a:pPr marL="114300" marR="0" lvl="1" indent="-114300" algn="l" rtl="0">
                <a:lnSpc>
                  <a:spcPct val="90000"/>
                </a:lnSpc>
                <a:spcBef>
                  <a:spcPts val="225"/>
                </a:spcBef>
                <a:spcAft>
                  <a:spcPts val="0"/>
                </a:spcAft>
                <a:buClr>
                  <a:schemeClr val="dk1"/>
                </a:buClr>
                <a:buSzPts val="1500"/>
                <a:buFont typeface="Calibri"/>
                <a:buChar char="•"/>
              </a:pPr>
              <a:r>
                <a:rPr lang="es-MX" sz="1500" b="0" i="0" u="none" strike="noStrike" cap="none">
                  <a:solidFill>
                    <a:schemeClr val="dk1"/>
                  </a:solidFill>
                  <a:latin typeface="Calibri"/>
                  <a:ea typeface="Calibri"/>
                  <a:cs typeface="Calibri"/>
                  <a:sym typeface="Calibri"/>
                </a:rPr>
                <a:t>Definición de Programas presupuestarios Pp</a:t>
              </a:r>
              <a:endParaRPr sz="1500" b="0" i="0" u="none" strike="noStrike" cap="none">
                <a:solidFill>
                  <a:schemeClr val="dk1"/>
                </a:solidFill>
                <a:latin typeface="Calibri"/>
                <a:ea typeface="Calibri"/>
                <a:cs typeface="Calibri"/>
                <a:sym typeface="Calibri"/>
              </a:endParaRPr>
            </a:p>
            <a:p>
              <a:pPr marL="114300" marR="0" lvl="1" indent="-114300" algn="l" rtl="0">
                <a:lnSpc>
                  <a:spcPct val="90000"/>
                </a:lnSpc>
                <a:spcBef>
                  <a:spcPts val="225"/>
                </a:spcBef>
                <a:spcAft>
                  <a:spcPts val="0"/>
                </a:spcAft>
                <a:buClr>
                  <a:schemeClr val="dk1"/>
                </a:buClr>
                <a:buSzPts val="1500"/>
                <a:buFont typeface="Calibri"/>
                <a:buChar char="•"/>
              </a:pPr>
              <a:r>
                <a:rPr lang="es-MX" sz="1500" b="0" i="0" u="none" strike="noStrike" cap="none">
                  <a:solidFill>
                    <a:schemeClr val="dk1"/>
                  </a:solidFill>
                  <a:latin typeface="Calibri"/>
                  <a:ea typeface="Calibri"/>
                  <a:cs typeface="Calibri"/>
                  <a:sym typeface="Calibri"/>
                </a:rPr>
                <a:t>Elaboración de matriz de indicadores para resultados (MIR)</a:t>
              </a:r>
              <a:endParaRPr sz="1500" b="0" i="0" u="none" strike="noStrike" cap="none">
                <a:solidFill>
                  <a:schemeClr val="dk1"/>
                </a:solidFill>
                <a:latin typeface="Calibri"/>
                <a:ea typeface="Calibri"/>
                <a:cs typeface="Calibri"/>
                <a:sym typeface="Calibri"/>
              </a:endParaRPr>
            </a:p>
            <a:p>
              <a:pPr marL="114300" marR="0" lvl="1" indent="-114300" algn="l" rtl="0">
                <a:lnSpc>
                  <a:spcPct val="90000"/>
                </a:lnSpc>
                <a:spcBef>
                  <a:spcPts val="225"/>
                </a:spcBef>
                <a:spcAft>
                  <a:spcPts val="0"/>
                </a:spcAft>
                <a:buClr>
                  <a:schemeClr val="dk1"/>
                </a:buClr>
                <a:buSzPts val="1500"/>
                <a:buFont typeface="Calibri"/>
                <a:buChar char="•"/>
              </a:pPr>
              <a:r>
                <a:rPr lang="es-MX" sz="1500" b="0" i="0" u="none" strike="noStrike" cap="none">
                  <a:solidFill>
                    <a:schemeClr val="dk1"/>
                  </a:solidFill>
                  <a:latin typeface="Calibri"/>
                  <a:ea typeface="Calibri"/>
                  <a:cs typeface="Calibri"/>
                  <a:sym typeface="Calibri"/>
                </a:rPr>
                <a:t>Formulación de los indicadores de desempeño</a:t>
              </a:r>
              <a:endParaRPr sz="1500" b="0" i="0" u="none" strike="noStrike" cap="none">
                <a:solidFill>
                  <a:schemeClr val="dk1"/>
                </a:solidFill>
                <a:latin typeface="Calibri"/>
                <a:ea typeface="Calibri"/>
                <a:cs typeface="Calibri"/>
                <a:sym typeface="Calibri"/>
              </a:endParaRPr>
            </a:p>
            <a:p>
              <a:pPr marL="57150" marR="0" lvl="1" indent="-19050" algn="l" rtl="0">
                <a:lnSpc>
                  <a:spcPct val="90000"/>
                </a:lnSpc>
                <a:spcBef>
                  <a:spcPts val="225"/>
                </a:spcBef>
                <a:spcAft>
                  <a:spcPts val="0"/>
                </a:spcAft>
                <a:buClr>
                  <a:schemeClr val="dk1"/>
                </a:buClr>
                <a:buSzPts val="600"/>
                <a:buFont typeface="Calibri"/>
                <a:buNone/>
              </a:pPr>
              <a:endParaRPr sz="600" b="0" i="0" u="none" strike="noStrike" cap="none">
                <a:solidFill>
                  <a:schemeClr val="dk1"/>
                </a:solidFill>
                <a:latin typeface="Calibri"/>
                <a:ea typeface="Calibri"/>
                <a:cs typeface="Calibri"/>
                <a:sym typeface="Calibri"/>
              </a:endParaRPr>
            </a:p>
          </p:txBody>
        </p:sp>
        <p:sp>
          <p:nvSpPr>
            <p:cNvPr id="154" name="Google Shape;154;p8"/>
            <p:cNvSpPr/>
            <p:nvPr/>
          </p:nvSpPr>
          <p:spPr>
            <a:xfrm rot="5400000">
              <a:off x="792362" y="1708865"/>
              <a:ext cx="470817" cy="374829"/>
            </a:xfrm>
            <a:prstGeom prst="bentUpArrow">
              <a:avLst>
                <a:gd name="adj1" fmla="val 32840"/>
                <a:gd name="adj2" fmla="val 25000"/>
                <a:gd name="adj3" fmla="val 35780"/>
              </a:avLst>
            </a:prstGeom>
            <a:solidFill>
              <a:srgbClr val="F5CECB"/>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8"/>
            <p:cNvSpPr/>
            <p:nvPr/>
          </p:nvSpPr>
          <p:spPr>
            <a:xfrm>
              <a:off x="1234644" y="1653607"/>
              <a:ext cx="1416316" cy="846367"/>
            </a:xfrm>
            <a:prstGeom prst="roundRect">
              <a:avLst>
                <a:gd name="adj" fmla="val 16670"/>
              </a:avLst>
            </a:prstGeom>
            <a:solidFill>
              <a:srgbClr val="E74C21">
                <a:alpha val="77255"/>
              </a:srgbClr>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8"/>
            <p:cNvSpPr txBox="1"/>
            <p:nvPr/>
          </p:nvSpPr>
          <p:spPr>
            <a:xfrm>
              <a:off x="1275968" y="1694931"/>
              <a:ext cx="1333668" cy="763719"/>
            </a:xfrm>
            <a:prstGeom prst="rect">
              <a:avLst/>
            </a:prstGeom>
            <a:noFill/>
            <a:ln>
              <a:noFill/>
            </a:ln>
          </p:spPr>
          <p:txBody>
            <a:bodyPr spcFirstLastPara="1" wrap="square" lIns="57150" tIns="57150" rIns="57150" bIns="57150" anchor="ctr" anchorCtr="0">
              <a:noAutofit/>
            </a:bodyPr>
            <a:lstStyle/>
            <a:p>
              <a:pPr marL="0" marR="0" lvl="0" indent="0" algn="ctr" rtl="0">
                <a:lnSpc>
                  <a:spcPct val="90000"/>
                </a:lnSpc>
                <a:spcBef>
                  <a:spcPts val="0"/>
                </a:spcBef>
                <a:spcAft>
                  <a:spcPts val="0"/>
                </a:spcAft>
                <a:buNone/>
              </a:pPr>
              <a:r>
                <a:rPr lang="es-MX" sz="1500" b="0" i="0" u="none" strike="noStrike" cap="none">
                  <a:solidFill>
                    <a:schemeClr val="lt1"/>
                  </a:solidFill>
                  <a:latin typeface="Calibri"/>
                  <a:ea typeface="Calibri"/>
                  <a:cs typeface="Calibri"/>
                  <a:sym typeface="Calibri"/>
                </a:rPr>
                <a:t>Presupuesto</a:t>
              </a:r>
              <a:endParaRPr/>
            </a:p>
          </p:txBody>
        </p:sp>
        <p:sp>
          <p:nvSpPr>
            <p:cNvPr id="157" name="Google Shape;157;p8"/>
            <p:cNvSpPr/>
            <p:nvPr/>
          </p:nvSpPr>
          <p:spPr>
            <a:xfrm>
              <a:off x="2825215" y="1658871"/>
              <a:ext cx="4955179" cy="29224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8"/>
            <p:cNvSpPr txBox="1"/>
            <p:nvPr/>
          </p:nvSpPr>
          <p:spPr>
            <a:xfrm>
              <a:off x="2825215" y="1658871"/>
              <a:ext cx="4955179" cy="292246"/>
            </a:xfrm>
            <a:prstGeom prst="rect">
              <a:avLst/>
            </a:prstGeom>
            <a:noFill/>
            <a:ln>
              <a:noFill/>
            </a:ln>
          </p:spPr>
          <p:txBody>
            <a:bodyPr spcFirstLastPara="1" wrap="square" lIns="57150" tIns="57150" rIns="57150" bIns="57150" anchor="ctr" anchorCtr="0">
              <a:noAutofit/>
            </a:bodyPr>
            <a:lstStyle/>
            <a:p>
              <a:pPr marL="114300" marR="0" lvl="1" indent="-114300" algn="l" rtl="0">
                <a:lnSpc>
                  <a:spcPct val="90000"/>
                </a:lnSpc>
                <a:spcBef>
                  <a:spcPts val="0"/>
                </a:spcBef>
                <a:spcAft>
                  <a:spcPts val="0"/>
                </a:spcAft>
                <a:buClr>
                  <a:schemeClr val="dk1"/>
                </a:buClr>
                <a:buSzPts val="1500"/>
                <a:buFont typeface="Calibri"/>
                <a:buChar char="•"/>
              </a:pPr>
              <a:r>
                <a:rPr lang="es-MX" sz="1500" b="0" i="0" u="none" strike="noStrike" cap="none">
                  <a:solidFill>
                    <a:schemeClr val="dk1"/>
                  </a:solidFill>
                  <a:latin typeface="Calibri"/>
                  <a:ea typeface="Calibri"/>
                  <a:cs typeface="Calibri"/>
                  <a:sym typeface="Calibri"/>
                </a:rPr>
                <a:t>Asignaciones presupuestarias que consideren  los  resultados</a:t>
              </a:r>
              <a:endParaRPr sz="1500" b="0" i="0" u="none" strike="noStrike" cap="none">
                <a:solidFill>
                  <a:schemeClr val="dk1"/>
                </a:solidFill>
                <a:latin typeface="Calibri"/>
                <a:ea typeface="Calibri"/>
                <a:cs typeface="Calibri"/>
                <a:sym typeface="Calibri"/>
              </a:endParaRPr>
            </a:p>
          </p:txBody>
        </p:sp>
        <p:sp>
          <p:nvSpPr>
            <p:cNvPr id="159" name="Google Shape;159;p8"/>
            <p:cNvSpPr/>
            <p:nvPr/>
          </p:nvSpPr>
          <p:spPr>
            <a:xfrm rot="5400000">
              <a:off x="1848599" y="3414433"/>
              <a:ext cx="498908" cy="384282"/>
            </a:xfrm>
            <a:prstGeom prst="bentUpArrow">
              <a:avLst>
                <a:gd name="adj1" fmla="val 32840"/>
                <a:gd name="adj2" fmla="val 25000"/>
                <a:gd name="adj3" fmla="val 35780"/>
              </a:avLst>
            </a:prstGeom>
            <a:solidFill>
              <a:srgbClr val="F6D6D3"/>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8"/>
            <p:cNvSpPr/>
            <p:nvPr/>
          </p:nvSpPr>
          <p:spPr>
            <a:xfrm>
              <a:off x="1721976" y="2501986"/>
              <a:ext cx="1530558" cy="849075"/>
            </a:xfrm>
            <a:prstGeom prst="roundRect">
              <a:avLst>
                <a:gd name="adj" fmla="val 16670"/>
              </a:avLst>
            </a:prstGeom>
            <a:solidFill>
              <a:srgbClr val="E74C21">
                <a:alpha val="70196"/>
              </a:srgbClr>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8"/>
            <p:cNvSpPr txBox="1"/>
            <p:nvPr/>
          </p:nvSpPr>
          <p:spPr>
            <a:xfrm>
              <a:off x="1763432" y="2543442"/>
              <a:ext cx="1447646" cy="766163"/>
            </a:xfrm>
            <a:prstGeom prst="rect">
              <a:avLst/>
            </a:prstGeom>
            <a:noFill/>
            <a:ln>
              <a:noFill/>
            </a:ln>
          </p:spPr>
          <p:txBody>
            <a:bodyPr spcFirstLastPara="1" wrap="square" lIns="57150" tIns="57150" rIns="57150" bIns="57150" anchor="ctr" anchorCtr="0">
              <a:noAutofit/>
            </a:bodyPr>
            <a:lstStyle/>
            <a:p>
              <a:pPr marL="0" marR="0" lvl="0" indent="0" algn="ctr" rtl="0">
                <a:lnSpc>
                  <a:spcPct val="90000"/>
                </a:lnSpc>
                <a:spcBef>
                  <a:spcPts val="0"/>
                </a:spcBef>
                <a:spcAft>
                  <a:spcPts val="0"/>
                </a:spcAft>
                <a:buNone/>
              </a:pPr>
              <a:r>
                <a:rPr lang="es-MX" sz="1500" b="0" i="0" u="none" strike="noStrike" cap="none">
                  <a:solidFill>
                    <a:schemeClr val="lt1"/>
                  </a:solidFill>
                  <a:latin typeface="Calibri"/>
                  <a:ea typeface="Calibri"/>
                  <a:cs typeface="Calibri"/>
                  <a:sym typeface="Calibri"/>
                </a:rPr>
                <a:t>Ejercicio y control</a:t>
              </a:r>
              <a:endParaRPr sz="1500" b="0" i="0" u="none" strike="noStrike" cap="none">
                <a:solidFill>
                  <a:schemeClr val="lt1"/>
                </a:solidFill>
                <a:latin typeface="Calibri"/>
                <a:ea typeface="Calibri"/>
                <a:cs typeface="Calibri"/>
                <a:sym typeface="Calibri"/>
              </a:endParaRPr>
            </a:p>
          </p:txBody>
        </p:sp>
        <p:sp>
          <p:nvSpPr>
            <p:cNvPr id="162" name="Google Shape;162;p8"/>
            <p:cNvSpPr/>
            <p:nvPr/>
          </p:nvSpPr>
          <p:spPr>
            <a:xfrm>
              <a:off x="3347240" y="2469421"/>
              <a:ext cx="5138842" cy="32147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8"/>
            <p:cNvSpPr txBox="1"/>
            <p:nvPr/>
          </p:nvSpPr>
          <p:spPr>
            <a:xfrm>
              <a:off x="3347240" y="2469421"/>
              <a:ext cx="5138842" cy="321471"/>
            </a:xfrm>
            <a:prstGeom prst="rect">
              <a:avLst/>
            </a:prstGeom>
            <a:noFill/>
            <a:ln>
              <a:noFill/>
            </a:ln>
          </p:spPr>
          <p:txBody>
            <a:bodyPr spcFirstLastPara="1" wrap="square" lIns="57150" tIns="57150" rIns="57150" bIns="57150" anchor="ctr" anchorCtr="0">
              <a:noAutofit/>
            </a:bodyPr>
            <a:lstStyle/>
            <a:p>
              <a:pPr marL="114300" marR="0" lvl="1" indent="-114300" algn="l" rtl="0">
                <a:lnSpc>
                  <a:spcPct val="90000"/>
                </a:lnSpc>
                <a:spcBef>
                  <a:spcPts val="0"/>
                </a:spcBef>
                <a:spcAft>
                  <a:spcPts val="0"/>
                </a:spcAft>
                <a:buClr>
                  <a:schemeClr val="dk1"/>
                </a:buClr>
                <a:buSzPts val="1500"/>
                <a:buFont typeface="Calibri"/>
                <a:buChar char="•"/>
              </a:pPr>
              <a:r>
                <a:rPr lang="es-MX" sz="1500" b="0" i="0" u="none" strike="noStrike" cap="none">
                  <a:solidFill>
                    <a:schemeClr val="dk1"/>
                  </a:solidFill>
                  <a:latin typeface="Calibri"/>
                  <a:ea typeface="Calibri"/>
                  <a:cs typeface="Calibri"/>
                  <a:sym typeface="Calibri"/>
                </a:rPr>
                <a:t>Mejorar la gestión y calidad del gasto </a:t>
              </a:r>
              <a:r>
                <a:rPr lang="es-MX" sz="1500">
                  <a:solidFill>
                    <a:schemeClr val="dk1"/>
                  </a:solidFill>
                  <a:latin typeface="Calibri"/>
                  <a:ea typeface="Calibri"/>
                  <a:cs typeface="Calibri"/>
                  <a:sym typeface="Calibri"/>
                </a:rPr>
                <a:t>público</a:t>
              </a:r>
              <a:endParaRPr sz="1500" b="0" i="0" u="none" strike="noStrike" cap="none">
                <a:solidFill>
                  <a:schemeClr val="dk1"/>
                </a:solidFill>
                <a:latin typeface="Calibri"/>
                <a:ea typeface="Calibri"/>
                <a:cs typeface="Calibri"/>
                <a:sym typeface="Calibri"/>
              </a:endParaRPr>
            </a:p>
          </p:txBody>
        </p:sp>
        <p:sp>
          <p:nvSpPr>
            <p:cNvPr id="164" name="Google Shape;164;p8"/>
            <p:cNvSpPr/>
            <p:nvPr/>
          </p:nvSpPr>
          <p:spPr>
            <a:xfrm rot="5400000">
              <a:off x="2346996" y="4205989"/>
              <a:ext cx="565397" cy="384282"/>
            </a:xfrm>
            <a:prstGeom prst="bentUpArrow">
              <a:avLst>
                <a:gd name="adj1" fmla="val 32840"/>
                <a:gd name="adj2" fmla="val 25000"/>
                <a:gd name="adj3" fmla="val 35780"/>
              </a:avLst>
            </a:prstGeom>
            <a:solidFill>
              <a:srgbClr val="F8DEDC"/>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8"/>
            <p:cNvSpPr/>
            <p:nvPr/>
          </p:nvSpPr>
          <p:spPr>
            <a:xfrm>
              <a:off x="2297191" y="3348996"/>
              <a:ext cx="1492748" cy="759222"/>
            </a:xfrm>
            <a:prstGeom prst="roundRect">
              <a:avLst>
                <a:gd name="adj" fmla="val 16670"/>
              </a:avLst>
            </a:prstGeom>
            <a:solidFill>
              <a:srgbClr val="E74C21">
                <a:alpha val="63529"/>
              </a:srgbClr>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8"/>
            <p:cNvSpPr txBox="1"/>
            <p:nvPr/>
          </p:nvSpPr>
          <p:spPr>
            <a:xfrm>
              <a:off x="2334260" y="3386065"/>
              <a:ext cx="1418610" cy="685084"/>
            </a:xfrm>
            <a:prstGeom prst="rect">
              <a:avLst/>
            </a:prstGeom>
            <a:noFill/>
            <a:ln>
              <a:noFill/>
            </a:ln>
          </p:spPr>
          <p:txBody>
            <a:bodyPr spcFirstLastPara="1" wrap="square" lIns="57150" tIns="57150" rIns="57150" bIns="57150" anchor="ctr" anchorCtr="0">
              <a:noAutofit/>
            </a:bodyPr>
            <a:lstStyle/>
            <a:p>
              <a:pPr marL="0" marR="0" lvl="0" indent="0" algn="ctr" rtl="0">
                <a:lnSpc>
                  <a:spcPct val="90000"/>
                </a:lnSpc>
                <a:spcBef>
                  <a:spcPts val="0"/>
                </a:spcBef>
                <a:spcAft>
                  <a:spcPts val="0"/>
                </a:spcAft>
                <a:buNone/>
              </a:pPr>
              <a:r>
                <a:rPr lang="es-MX" sz="1500" b="0" i="0" u="none" strike="noStrike" cap="none">
                  <a:solidFill>
                    <a:schemeClr val="lt1"/>
                  </a:solidFill>
                  <a:latin typeface="Calibri"/>
                  <a:ea typeface="Calibri"/>
                  <a:cs typeface="Calibri"/>
                  <a:sym typeface="Calibri"/>
                </a:rPr>
                <a:t>Seguimiento</a:t>
              </a:r>
              <a:r>
                <a:rPr lang="es-MX" sz="800" b="0" i="0" u="none" strike="noStrike" cap="none">
                  <a:solidFill>
                    <a:schemeClr val="lt1"/>
                  </a:solidFill>
                  <a:latin typeface="Calibri"/>
                  <a:ea typeface="Calibri"/>
                  <a:cs typeface="Calibri"/>
                  <a:sym typeface="Calibri"/>
                </a:rPr>
                <a:t> </a:t>
              </a:r>
              <a:endParaRPr sz="800" b="0" i="0" u="none" strike="noStrike" cap="none">
                <a:solidFill>
                  <a:schemeClr val="lt1"/>
                </a:solidFill>
                <a:latin typeface="Calibri"/>
                <a:ea typeface="Calibri"/>
                <a:cs typeface="Calibri"/>
                <a:sym typeface="Calibri"/>
              </a:endParaRPr>
            </a:p>
          </p:txBody>
        </p:sp>
        <p:sp>
          <p:nvSpPr>
            <p:cNvPr id="167" name="Google Shape;167;p8"/>
            <p:cNvSpPr/>
            <p:nvPr/>
          </p:nvSpPr>
          <p:spPr>
            <a:xfrm>
              <a:off x="3819176" y="3306083"/>
              <a:ext cx="3226177" cy="39233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8"/>
            <p:cNvSpPr txBox="1"/>
            <p:nvPr/>
          </p:nvSpPr>
          <p:spPr>
            <a:xfrm>
              <a:off x="3819176" y="3306083"/>
              <a:ext cx="3226177" cy="392333"/>
            </a:xfrm>
            <a:prstGeom prst="rect">
              <a:avLst/>
            </a:prstGeom>
            <a:noFill/>
            <a:ln>
              <a:noFill/>
            </a:ln>
          </p:spPr>
          <p:txBody>
            <a:bodyPr spcFirstLastPara="1" wrap="square" lIns="57150" tIns="57150" rIns="57150" bIns="57150" anchor="ctr" anchorCtr="0">
              <a:noAutofit/>
            </a:bodyPr>
            <a:lstStyle/>
            <a:p>
              <a:pPr marL="114300" marR="0" lvl="1" indent="-114300" algn="l" rtl="0">
                <a:lnSpc>
                  <a:spcPct val="90000"/>
                </a:lnSpc>
                <a:spcBef>
                  <a:spcPts val="0"/>
                </a:spcBef>
                <a:spcAft>
                  <a:spcPts val="0"/>
                </a:spcAft>
                <a:buClr>
                  <a:schemeClr val="dk1"/>
                </a:buClr>
                <a:buSzPts val="1500"/>
                <a:buFont typeface="Calibri"/>
                <a:buChar char="•"/>
              </a:pPr>
              <a:r>
                <a:rPr lang="es-MX" sz="1500" b="0" i="0" u="none" strike="noStrike" cap="none">
                  <a:solidFill>
                    <a:schemeClr val="dk1"/>
                  </a:solidFill>
                  <a:latin typeface="Calibri"/>
                  <a:ea typeface="Calibri"/>
                  <a:cs typeface="Calibri"/>
                  <a:sym typeface="Calibri"/>
                </a:rPr>
                <a:t>Informes de resultados</a:t>
              </a:r>
              <a:endParaRPr sz="1500" b="0" i="0" u="none" strike="noStrike" cap="none">
                <a:solidFill>
                  <a:schemeClr val="dk1"/>
                </a:solidFill>
                <a:latin typeface="Calibri"/>
                <a:ea typeface="Calibri"/>
                <a:cs typeface="Calibri"/>
                <a:sym typeface="Calibri"/>
              </a:endParaRPr>
            </a:p>
            <a:p>
              <a:pPr marL="114300" marR="0" lvl="1" indent="-114300" algn="l" rtl="0">
                <a:lnSpc>
                  <a:spcPct val="90000"/>
                </a:lnSpc>
                <a:spcBef>
                  <a:spcPts val="225"/>
                </a:spcBef>
                <a:spcAft>
                  <a:spcPts val="0"/>
                </a:spcAft>
                <a:buClr>
                  <a:schemeClr val="dk1"/>
                </a:buClr>
                <a:buSzPts val="1500"/>
                <a:buFont typeface="Calibri"/>
                <a:buChar char="•"/>
              </a:pPr>
              <a:r>
                <a:rPr lang="es-MX" sz="1500" b="0" i="0" u="none" strike="noStrike" cap="none">
                  <a:solidFill>
                    <a:schemeClr val="dk1"/>
                  </a:solidFill>
                  <a:latin typeface="Calibri"/>
                  <a:ea typeface="Calibri"/>
                  <a:cs typeface="Calibri"/>
                  <a:sym typeface="Calibri"/>
                </a:rPr>
                <a:t>Monitoreo de indicadores</a:t>
              </a:r>
              <a:endParaRPr sz="1500" b="0" i="0" u="none" strike="noStrike" cap="none">
                <a:solidFill>
                  <a:schemeClr val="dk1"/>
                </a:solidFill>
                <a:latin typeface="Calibri"/>
                <a:ea typeface="Calibri"/>
                <a:cs typeface="Calibri"/>
                <a:sym typeface="Calibri"/>
              </a:endParaRPr>
            </a:p>
          </p:txBody>
        </p:sp>
        <p:sp>
          <p:nvSpPr>
            <p:cNvPr id="169" name="Google Shape;169;p8"/>
            <p:cNvSpPr/>
            <p:nvPr/>
          </p:nvSpPr>
          <p:spPr>
            <a:xfrm rot="5400000">
              <a:off x="2879669" y="4976399"/>
              <a:ext cx="508571" cy="384282"/>
            </a:xfrm>
            <a:prstGeom prst="bentUpArrow">
              <a:avLst>
                <a:gd name="adj1" fmla="val 32840"/>
                <a:gd name="adj2" fmla="val 25000"/>
                <a:gd name="adj3" fmla="val 35780"/>
              </a:avLst>
            </a:prstGeom>
            <a:solidFill>
              <a:srgbClr val="F9E6E4"/>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8"/>
            <p:cNvSpPr/>
            <p:nvPr/>
          </p:nvSpPr>
          <p:spPr>
            <a:xfrm>
              <a:off x="2843967" y="4111979"/>
              <a:ext cx="1539536" cy="792107"/>
            </a:xfrm>
            <a:prstGeom prst="roundRect">
              <a:avLst>
                <a:gd name="adj" fmla="val 16670"/>
              </a:avLst>
            </a:prstGeom>
            <a:solidFill>
              <a:srgbClr val="E74C21">
                <a:alpha val="57255"/>
              </a:srgbClr>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8"/>
            <p:cNvSpPr txBox="1"/>
            <p:nvPr/>
          </p:nvSpPr>
          <p:spPr>
            <a:xfrm>
              <a:off x="2882641" y="4150653"/>
              <a:ext cx="1462188" cy="714759"/>
            </a:xfrm>
            <a:prstGeom prst="rect">
              <a:avLst/>
            </a:prstGeom>
            <a:noFill/>
            <a:ln>
              <a:noFill/>
            </a:ln>
          </p:spPr>
          <p:txBody>
            <a:bodyPr spcFirstLastPara="1" wrap="square" lIns="57150" tIns="57150" rIns="57150" bIns="57150" anchor="ctr" anchorCtr="0">
              <a:noAutofit/>
            </a:bodyPr>
            <a:lstStyle/>
            <a:p>
              <a:pPr marL="0" marR="0" lvl="0" indent="0" algn="ctr" rtl="0">
                <a:lnSpc>
                  <a:spcPct val="90000"/>
                </a:lnSpc>
                <a:spcBef>
                  <a:spcPts val="0"/>
                </a:spcBef>
                <a:spcAft>
                  <a:spcPts val="0"/>
                </a:spcAft>
                <a:buNone/>
              </a:pPr>
              <a:r>
                <a:rPr lang="es-MX" sz="1500" b="0" i="0" u="none" strike="noStrike" cap="none">
                  <a:solidFill>
                    <a:schemeClr val="lt1"/>
                  </a:solidFill>
                  <a:latin typeface="Calibri"/>
                  <a:ea typeface="Calibri"/>
                  <a:cs typeface="Calibri"/>
                  <a:sym typeface="Calibri"/>
                </a:rPr>
                <a:t>Evaluación </a:t>
              </a:r>
              <a:endParaRPr sz="1500" b="0" i="0" u="none" strike="noStrike" cap="none">
                <a:solidFill>
                  <a:schemeClr val="lt1"/>
                </a:solidFill>
                <a:latin typeface="Calibri"/>
                <a:ea typeface="Calibri"/>
                <a:cs typeface="Calibri"/>
                <a:sym typeface="Calibri"/>
              </a:endParaRPr>
            </a:p>
          </p:txBody>
        </p:sp>
        <p:sp>
          <p:nvSpPr>
            <p:cNvPr id="172" name="Google Shape;172;p8"/>
            <p:cNvSpPr/>
            <p:nvPr/>
          </p:nvSpPr>
          <p:spPr>
            <a:xfrm>
              <a:off x="4335298" y="4302880"/>
              <a:ext cx="4406599" cy="32147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8"/>
            <p:cNvSpPr txBox="1"/>
            <p:nvPr/>
          </p:nvSpPr>
          <p:spPr>
            <a:xfrm>
              <a:off x="4335298" y="4302880"/>
              <a:ext cx="4406599" cy="321471"/>
            </a:xfrm>
            <a:prstGeom prst="rect">
              <a:avLst/>
            </a:prstGeom>
            <a:noFill/>
            <a:ln>
              <a:noFill/>
            </a:ln>
          </p:spPr>
          <p:txBody>
            <a:bodyPr spcFirstLastPara="1" wrap="square" lIns="57150" tIns="57150" rIns="57150" bIns="57150" anchor="ctr" anchorCtr="0">
              <a:noAutofit/>
            </a:bodyPr>
            <a:lstStyle/>
            <a:p>
              <a:pPr marL="114300" marR="0" lvl="1" indent="-114300" algn="l" rtl="0">
                <a:lnSpc>
                  <a:spcPct val="90000"/>
                </a:lnSpc>
                <a:spcBef>
                  <a:spcPts val="0"/>
                </a:spcBef>
                <a:spcAft>
                  <a:spcPts val="0"/>
                </a:spcAft>
                <a:buClr>
                  <a:schemeClr val="dk1"/>
                </a:buClr>
                <a:buSzPts val="1500"/>
                <a:buFont typeface="Calibri"/>
                <a:buChar char="•"/>
              </a:pPr>
              <a:r>
                <a:rPr lang="es-MX" sz="1500" b="0" i="0" u="none" strike="noStrike" cap="none">
                  <a:solidFill>
                    <a:schemeClr val="dk1"/>
                  </a:solidFill>
                  <a:latin typeface="Calibri"/>
                  <a:ea typeface="Calibri"/>
                  <a:cs typeface="Calibri"/>
                  <a:sym typeface="Calibri"/>
                </a:rPr>
                <a:t>Evaluaciones y compromisos de mejora de políticas, programas e instituciones</a:t>
              </a:r>
              <a:endParaRPr sz="1500" b="0" i="0" u="none" strike="noStrike" cap="none">
                <a:solidFill>
                  <a:schemeClr val="dk1"/>
                </a:solidFill>
                <a:latin typeface="Calibri"/>
                <a:ea typeface="Calibri"/>
                <a:cs typeface="Calibri"/>
                <a:sym typeface="Calibri"/>
              </a:endParaRPr>
            </a:p>
          </p:txBody>
        </p:sp>
        <p:sp>
          <p:nvSpPr>
            <p:cNvPr id="174" name="Google Shape;174;p8"/>
            <p:cNvSpPr/>
            <p:nvPr/>
          </p:nvSpPr>
          <p:spPr>
            <a:xfrm>
              <a:off x="3322253" y="4925982"/>
              <a:ext cx="1446165" cy="820251"/>
            </a:xfrm>
            <a:prstGeom prst="roundRect">
              <a:avLst>
                <a:gd name="adj" fmla="val 16670"/>
              </a:avLst>
            </a:prstGeom>
            <a:solidFill>
              <a:srgbClr val="E74C21">
                <a:alpha val="50196"/>
              </a:srgbClr>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8"/>
            <p:cNvSpPr txBox="1"/>
            <p:nvPr/>
          </p:nvSpPr>
          <p:spPr>
            <a:xfrm>
              <a:off x="3362302" y="4966031"/>
              <a:ext cx="1366067" cy="740153"/>
            </a:xfrm>
            <a:prstGeom prst="rect">
              <a:avLst/>
            </a:prstGeom>
            <a:noFill/>
            <a:ln>
              <a:noFill/>
            </a:ln>
          </p:spPr>
          <p:txBody>
            <a:bodyPr spcFirstLastPara="1" wrap="square" lIns="57150" tIns="57150" rIns="57150" bIns="57150" anchor="ctr" anchorCtr="0">
              <a:noAutofit/>
            </a:bodyPr>
            <a:lstStyle/>
            <a:p>
              <a:pPr marL="0" marR="0" lvl="0" indent="0" algn="ctr" rtl="0">
                <a:lnSpc>
                  <a:spcPct val="90000"/>
                </a:lnSpc>
                <a:spcBef>
                  <a:spcPts val="0"/>
                </a:spcBef>
                <a:spcAft>
                  <a:spcPts val="0"/>
                </a:spcAft>
                <a:buNone/>
              </a:pPr>
              <a:r>
                <a:rPr lang="es-MX" sz="1500" b="0" i="0" u="none" strike="noStrike" cap="none">
                  <a:solidFill>
                    <a:schemeClr val="lt1"/>
                  </a:solidFill>
                  <a:latin typeface="Calibri"/>
                  <a:ea typeface="Calibri"/>
                  <a:cs typeface="Calibri"/>
                  <a:sym typeface="Calibri"/>
                </a:rPr>
                <a:t>Rendición de cuentas </a:t>
              </a:r>
              <a:endParaRPr sz="1500" b="0" i="0" u="none" strike="noStrike" cap="none">
                <a:solidFill>
                  <a:schemeClr val="lt1"/>
                </a:solidFill>
                <a:latin typeface="Calibri"/>
                <a:ea typeface="Calibri"/>
                <a:cs typeface="Calibri"/>
                <a:sym typeface="Calibri"/>
              </a:endParaRPr>
            </a:p>
          </p:txBody>
        </p:sp>
        <p:sp>
          <p:nvSpPr>
            <p:cNvPr id="176" name="Google Shape;176;p8"/>
            <p:cNvSpPr/>
            <p:nvPr/>
          </p:nvSpPr>
          <p:spPr>
            <a:xfrm>
              <a:off x="4781989" y="5143089"/>
              <a:ext cx="2363687" cy="32147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8"/>
            <p:cNvSpPr txBox="1"/>
            <p:nvPr/>
          </p:nvSpPr>
          <p:spPr>
            <a:xfrm>
              <a:off x="4781989" y="5143089"/>
              <a:ext cx="2363687" cy="321471"/>
            </a:xfrm>
            <a:prstGeom prst="rect">
              <a:avLst/>
            </a:prstGeom>
            <a:noFill/>
            <a:ln>
              <a:noFill/>
            </a:ln>
          </p:spPr>
          <p:txBody>
            <a:bodyPr spcFirstLastPara="1" wrap="square" lIns="57150" tIns="57150" rIns="57150" bIns="57150" anchor="ctr" anchorCtr="0">
              <a:noAutofit/>
            </a:bodyPr>
            <a:lstStyle/>
            <a:p>
              <a:pPr marL="114300" marR="0" lvl="1" indent="-114300" algn="l" rtl="0">
                <a:lnSpc>
                  <a:spcPct val="90000"/>
                </a:lnSpc>
                <a:spcBef>
                  <a:spcPts val="0"/>
                </a:spcBef>
                <a:spcAft>
                  <a:spcPts val="0"/>
                </a:spcAft>
                <a:buClr>
                  <a:schemeClr val="dk1"/>
                </a:buClr>
                <a:buSzPts val="1500"/>
                <a:buFont typeface="Calibri"/>
                <a:buChar char="•"/>
              </a:pPr>
              <a:r>
                <a:rPr lang="es-MX" sz="1500" b="0" i="0" u="none" strike="noStrike" cap="none">
                  <a:solidFill>
                    <a:schemeClr val="dk1"/>
                  </a:solidFill>
                  <a:latin typeface="Calibri"/>
                  <a:ea typeface="Calibri"/>
                  <a:cs typeface="Calibri"/>
                  <a:sym typeface="Calibri"/>
                </a:rPr>
                <a:t>Cuenta </a:t>
              </a:r>
              <a:r>
                <a:rPr lang="es-MX" sz="1500">
                  <a:solidFill>
                    <a:schemeClr val="dk1"/>
                  </a:solidFill>
                  <a:latin typeface="Calibri"/>
                  <a:ea typeface="Calibri"/>
                  <a:cs typeface="Calibri"/>
                  <a:sym typeface="Calibri"/>
                </a:rPr>
                <a:t>pública</a:t>
              </a:r>
              <a:r>
                <a:rPr lang="es-MX" sz="1500" b="0" i="0" u="none" strike="noStrike" cap="none">
                  <a:solidFill>
                    <a:schemeClr val="dk1"/>
                  </a:solidFill>
                  <a:latin typeface="Calibri"/>
                  <a:ea typeface="Calibri"/>
                  <a:cs typeface="Calibri"/>
                  <a:sym typeface="Calibri"/>
                </a:rPr>
                <a:t> e informes</a:t>
              </a:r>
              <a:endParaRPr sz="15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Book Antiqua"/>
              <a:buNone/>
            </a:pPr>
            <a:r>
              <a:rPr lang="es-MX" sz="4000">
                <a:latin typeface="Book Antiqua"/>
                <a:ea typeface="Book Antiqua"/>
                <a:cs typeface="Book Antiqua"/>
                <a:sym typeface="Book Antiqua"/>
              </a:rPr>
              <a:t>SISTEMA DE EVALUACIÓN DEL DESEMPEÑO</a:t>
            </a:r>
            <a:endParaRPr sz="4000">
              <a:latin typeface="Book Antiqua"/>
              <a:ea typeface="Book Antiqua"/>
              <a:cs typeface="Book Antiqua"/>
              <a:sym typeface="Book Antiqua"/>
            </a:endParaRPr>
          </a:p>
        </p:txBody>
      </p:sp>
      <p:sp>
        <p:nvSpPr>
          <p:cNvPr id="183" name="Google Shape;183;p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92500" lnSpcReduction="10000"/>
          </a:bodyPr>
          <a:lstStyle/>
          <a:p>
            <a:pPr marL="0" lvl="0" indent="0" algn="just" rtl="0">
              <a:lnSpc>
                <a:spcPct val="90000"/>
              </a:lnSpc>
              <a:spcBef>
                <a:spcPts val="0"/>
              </a:spcBef>
              <a:spcAft>
                <a:spcPts val="0"/>
              </a:spcAft>
              <a:buClr>
                <a:schemeClr val="dk1"/>
              </a:buClr>
              <a:buSzPct val="100000"/>
              <a:buNone/>
            </a:pPr>
            <a:r>
              <a:rPr lang="es-MX" sz="2600"/>
              <a:t>El Sistema de Evaluación del Desempeño (SED) se define como el conjunto de elementos metodológicos que permiten realizar una valoración objetiva del desempeño de los programas, bajo los principios de verificación del  grado de cumplimiento  de metas  y objetivos,  con  base en indicadores  estratégicos  y de gestión   que permitan  conocer el  impacto  social  y económico de los  programas y de los proyectos, esto para:</a:t>
            </a:r>
            <a:endParaRPr/>
          </a:p>
          <a:p>
            <a:pPr marL="0" lvl="0" indent="0" algn="just" rtl="0">
              <a:lnSpc>
                <a:spcPct val="90000"/>
              </a:lnSpc>
              <a:spcBef>
                <a:spcPts val="1000"/>
              </a:spcBef>
              <a:spcAft>
                <a:spcPts val="0"/>
              </a:spcAft>
              <a:buClr>
                <a:schemeClr val="dk1"/>
              </a:buClr>
              <a:buSzPct val="100000"/>
              <a:buNone/>
            </a:pPr>
            <a:endParaRPr sz="2600"/>
          </a:p>
          <a:p>
            <a:pPr marL="514350" lvl="0" indent="-514350" algn="just" rtl="0">
              <a:lnSpc>
                <a:spcPct val="90000"/>
              </a:lnSpc>
              <a:spcBef>
                <a:spcPts val="1000"/>
              </a:spcBef>
              <a:spcAft>
                <a:spcPts val="0"/>
              </a:spcAft>
              <a:buClr>
                <a:schemeClr val="dk1"/>
              </a:buClr>
              <a:buSzPct val="100000"/>
              <a:buFont typeface="Calibri"/>
              <a:buAutoNum type="arabicPeriod"/>
            </a:pPr>
            <a:r>
              <a:rPr lang="es-MX" sz="2600"/>
              <a:t>Conocer  los  resultados  del   ejercicio  de  los   recursos  y  el  impacto  social  y  económico  de  los programas.</a:t>
            </a:r>
            <a:endParaRPr/>
          </a:p>
          <a:p>
            <a:pPr marL="514350" lvl="0" indent="-514350" algn="just" rtl="0">
              <a:lnSpc>
                <a:spcPct val="90000"/>
              </a:lnSpc>
              <a:spcBef>
                <a:spcPts val="1000"/>
              </a:spcBef>
              <a:spcAft>
                <a:spcPts val="0"/>
              </a:spcAft>
              <a:buClr>
                <a:schemeClr val="dk1"/>
              </a:buClr>
              <a:buSzPct val="100000"/>
              <a:buFont typeface="Calibri"/>
              <a:buAutoNum type="arabicPeriod"/>
            </a:pPr>
            <a:r>
              <a:rPr lang="es-MX" sz="2600"/>
              <a:t>Identificar la eficacia, eficiencia, economía y calidad del gasto.</a:t>
            </a:r>
            <a:endParaRPr/>
          </a:p>
          <a:p>
            <a:pPr marL="514350" lvl="0" indent="-514350" algn="just" rtl="0">
              <a:lnSpc>
                <a:spcPct val="90000"/>
              </a:lnSpc>
              <a:spcBef>
                <a:spcPts val="1000"/>
              </a:spcBef>
              <a:spcAft>
                <a:spcPts val="0"/>
              </a:spcAft>
              <a:buClr>
                <a:schemeClr val="dk1"/>
              </a:buClr>
              <a:buSzPct val="100000"/>
              <a:buFont typeface="Calibri"/>
              <a:buAutoNum type="arabicPeriod"/>
            </a:pPr>
            <a:r>
              <a:rPr lang="es-MX" sz="2600"/>
              <a:t>Mejorar  la  calidad  del  gasto  mediante   una  mayor  productividad  y  eficiencia  de  los  procesos gubernamentales.</a:t>
            </a:r>
            <a:endParaRPr/>
          </a:p>
          <a:p>
            <a:pPr marL="0" lvl="0" indent="0" algn="l" rtl="0">
              <a:lnSpc>
                <a:spcPct val="90000"/>
              </a:lnSpc>
              <a:spcBef>
                <a:spcPts val="1000"/>
              </a:spcBef>
              <a:spcAft>
                <a:spcPts val="0"/>
              </a:spcAft>
              <a:buClr>
                <a:schemeClr val="dk1"/>
              </a:buClr>
              <a:buSzPct val="100000"/>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0"/>
          <p:cNvSpPr txBox="1">
            <a:spLocks noGrp="1"/>
          </p:cNvSpPr>
          <p:nvPr>
            <p:ph type="body" idx="1"/>
          </p:nvPr>
        </p:nvSpPr>
        <p:spPr>
          <a:xfrm>
            <a:off x="838200" y="770021"/>
            <a:ext cx="10515600" cy="5406942"/>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dk1"/>
              </a:buClr>
              <a:buSzPts val="2400"/>
              <a:buNone/>
            </a:pPr>
            <a:r>
              <a:rPr lang="es-MX" sz="2400"/>
              <a:t>El  SED  realiza el seguimiento y la evaluación constante de las políticas y programas de las dependencias,  para contribuir a  la consecución de los objetivos establecidos en el  PMD y los programas que se derivan de éste.</a:t>
            </a:r>
            <a:endParaRPr/>
          </a:p>
          <a:p>
            <a:pPr marL="0" lvl="0" indent="0" algn="just" rtl="0">
              <a:lnSpc>
                <a:spcPct val="90000"/>
              </a:lnSpc>
              <a:spcBef>
                <a:spcPts val="1000"/>
              </a:spcBef>
              <a:spcAft>
                <a:spcPts val="0"/>
              </a:spcAft>
              <a:buClr>
                <a:schemeClr val="dk1"/>
              </a:buClr>
              <a:buSzPts val="2400"/>
              <a:buNone/>
            </a:pPr>
            <a:endParaRPr sz="2400"/>
          </a:p>
          <a:p>
            <a:pPr marL="0" lvl="0" indent="0" algn="just" rtl="0">
              <a:lnSpc>
                <a:spcPct val="90000"/>
              </a:lnSpc>
              <a:spcBef>
                <a:spcPts val="1000"/>
              </a:spcBef>
              <a:spcAft>
                <a:spcPts val="0"/>
              </a:spcAft>
              <a:buClr>
                <a:schemeClr val="dk1"/>
              </a:buClr>
              <a:buSzPts val="2400"/>
              <a:buNone/>
            </a:pPr>
            <a:r>
              <a:rPr lang="es-MX" sz="2400"/>
              <a:t>Los indicadores del SED forman  parte del  presupuesto,  incorporan sus resultados en la Cuenta  Pública y son   considerados   para  mejorar  los  programas  y  para  el   proceso  de  elaboración   del  siguiente presupuesto.</a:t>
            </a:r>
            <a:endParaRPr/>
          </a:p>
          <a:p>
            <a:pPr marL="0" lvl="0" indent="0" algn="just" rtl="0">
              <a:lnSpc>
                <a:spcPct val="90000"/>
              </a:lnSpc>
              <a:spcBef>
                <a:spcPts val="1000"/>
              </a:spcBef>
              <a:spcAft>
                <a:spcPts val="0"/>
              </a:spcAft>
              <a:buClr>
                <a:schemeClr val="dk1"/>
              </a:buClr>
              <a:buSzPts val="2400"/>
              <a:buNone/>
            </a:pPr>
            <a:endParaRPr sz="2400"/>
          </a:p>
          <a:p>
            <a:pPr marL="0" lvl="0" indent="0" algn="just" rtl="0">
              <a:lnSpc>
                <a:spcPct val="90000"/>
              </a:lnSpc>
              <a:spcBef>
                <a:spcPts val="1000"/>
              </a:spcBef>
              <a:spcAft>
                <a:spcPts val="0"/>
              </a:spcAft>
              <a:buClr>
                <a:schemeClr val="dk1"/>
              </a:buClr>
              <a:buSzPts val="2400"/>
              <a:buNone/>
            </a:pPr>
            <a:r>
              <a:rPr lang="es-MX" sz="2400"/>
              <a:t>Uno de los objetivos perseguidos por el SED es verificar el grado de cumplimiento de objetivos y metas, con base en indicadores  de desempeño  (estratégicos y de gestión).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Book Antiqua"/>
              <a:buNone/>
            </a:pPr>
            <a:r>
              <a:rPr lang="es-MX" sz="4000">
                <a:latin typeface="Book Antiqua"/>
                <a:ea typeface="Book Antiqua"/>
                <a:cs typeface="Book Antiqua"/>
                <a:sym typeface="Book Antiqua"/>
              </a:rPr>
              <a:t>METODOLOGÍA DEL MARCO LÓGICO (MML)</a:t>
            </a:r>
            <a:endParaRPr sz="4000">
              <a:latin typeface="Book Antiqua"/>
              <a:ea typeface="Book Antiqua"/>
              <a:cs typeface="Book Antiqua"/>
              <a:sym typeface="Book Antiqua"/>
            </a:endParaRPr>
          </a:p>
        </p:txBody>
      </p:sp>
      <p:sp>
        <p:nvSpPr>
          <p:cNvPr id="194" name="Google Shape;194;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s-MX" sz="2400"/>
              <a:t>La MML es una herramienta que facilita el proceso de conceptualización, diseño, ejecución, monitoreo y evaluación de programas y proyectos.</a:t>
            </a:r>
            <a:endParaRPr/>
          </a:p>
          <a:p>
            <a:pPr marL="0" lvl="0" indent="0" algn="l" rtl="0">
              <a:lnSpc>
                <a:spcPct val="90000"/>
              </a:lnSpc>
              <a:spcBef>
                <a:spcPts val="1000"/>
              </a:spcBef>
              <a:spcAft>
                <a:spcPts val="0"/>
              </a:spcAft>
              <a:buClr>
                <a:schemeClr val="dk1"/>
              </a:buClr>
              <a:buSzPts val="2400"/>
              <a:buNone/>
            </a:pPr>
            <a:r>
              <a:rPr lang="es-MX" sz="2400"/>
              <a:t>Nos permite:</a:t>
            </a:r>
            <a:endParaRPr/>
          </a:p>
          <a:p>
            <a:pPr marL="0" lvl="0" indent="0" algn="l" rtl="0">
              <a:lnSpc>
                <a:spcPct val="90000"/>
              </a:lnSpc>
              <a:spcBef>
                <a:spcPts val="1000"/>
              </a:spcBef>
              <a:spcAft>
                <a:spcPts val="0"/>
              </a:spcAft>
              <a:buClr>
                <a:schemeClr val="dk1"/>
              </a:buClr>
              <a:buSzPts val="2400"/>
              <a:buNone/>
            </a:pPr>
            <a:endParaRPr sz="2400"/>
          </a:p>
        </p:txBody>
      </p:sp>
      <p:grpSp>
        <p:nvGrpSpPr>
          <p:cNvPr id="195" name="Google Shape;195;p11"/>
          <p:cNvGrpSpPr/>
          <p:nvPr/>
        </p:nvGrpSpPr>
        <p:grpSpPr>
          <a:xfrm>
            <a:off x="1938487" y="3114087"/>
            <a:ext cx="8254866" cy="2953506"/>
            <a:chOff x="458603" y="421437"/>
            <a:chExt cx="8254866" cy="2953506"/>
          </a:xfrm>
        </p:grpSpPr>
        <p:sp>
          <p:nvSpPr>
            <p:cNvPr id="196" name="Google Shape;196;p11"/>
            <p:cNvSpPr/>
            <p:nvPr/>
          </p:nvSpPr>
          <p:spPr>
            <a:xfrm>
              <a:off x="458603" y="421437"/>
              <a:ext cx="8254866" cy="75044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1"/>
            <p:cNvSpPr txBox="1"/>
            <p:nvPr/>
          </p:nvSpPr>
          <p:spPr>
            <a:xfrm>
              <a:off x="458603" y="421437"/>
              <a:ext cx="8254866" cy="750442"/>
            </a:xfrm>
            <a:prstGeom prst="rect">
              <a:avLst/>
            </a:prstGeom>
            <a:noFill/>
            <a:ln>
              <a:noFill/>
            </a:ln>
          </p:spPr>
          <p:txBody>
            <a:bodyPr spcFirstLastPara="1" wrap="square" lIns="80000" tIns="80000" rIns="80000" bIns="80000" anchor="b" anchorCtr="0">
              <a:noAutofit/>
            </a:bodyPr>
            <a:lstStyle/>
            <a:p>
              <a:pPr marL="0" marR="0" lvl="0" indent="0" algn="l" rtl="0">
                <a:lnSpc>
                  <a:spcPct val="90000"/>
                </a:lnSpc>
                <a:spcBef>
                  <a:spcPts val="0"/>
                </a:spcBef>
                <a:spcAft>
                  <a:spcPts val="0"/>
                </a:spcAft>
                <a:buNone/>
              </a:pPr>
              <a:r>
                <a:rPr lang="es-MX" sz="2100" b="0" i="0" u="none" strike="noStrike" cap="none">
                  <a:solidFill>
                    <a:schemeClr val="dk1"/>
                  </a:solidFill>
                  <a:latin typeface="Calibri"/>
                  <a:ea typeface="Calibri"/>
                  <a:cs typeface="Calibri"/>
                  <a:sym typeface="Calibri"/>
                </a:rPr>
                <a:t>Presentar de forma sistemática y lógica los objetivos de un programa y sus relaciones de causalidad.</a:t>
              </a:r>
              <a:endParaRPr sz="2100" b="0" i="0" u="none" strike="noStrike" cap="none">
                <a:solidFill>
                  <a:schemeClr val="dk1"/>
                </a:solidFill>
                <a:latin typeface="Calibri"/>
                <a:ea typeface="Calibri"/>
                <a:cs typeface="Calibri"/>
                <a:sym typeface="Calibri"/>
              </a:endParaRPr>
            </a:p>
          </p:txBody>
        </p:sp>
        <p:sp>
          <p:nvSpPr>
            <p:cNvPr id="198" name="Google Shape;198;p11"/>
            <p:cNvSpPr/>
            <p:nvPr/>
          </p:nvSpPr>
          <p:spPr>
            <a:xfrm>
              <a:off x="458603" y="1171879"/>
              <a:ext cx="1100648" cy="183441"/>
            </a:xfrm>
            <a:prstGeom prst="parallelogram">
              <a:avLst>
                <a:gd name="adj" fmla="val 140840"/>
              </a:avLst>
            </a:prstGeom>
            <a:gradFill>
              <a:gsLst>
                <a:gs pos="0">
                  <a:srgbClr val="F3A89E"/>
                </a:gs>
                <a:gs pos="50000">
                  <a:srgbClr val="F09A90"/>
                </a:gs>
                <a:gs pos="100000">
                  <a:srgbClr val="F3897B"/>
                </a:gs>
              </a:gsLst>
              <a:lin ang="5400000" scaled="0"/>
            </a:gradFill>
            <a:ln w="9525" cap="flat" cmpd="sng">
              <a:solidFill>
                <a:srgbClr val="E74C2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11"/>
            <p:cNvSpPr/>
            <p:nvPr/>
          </p:nvSpPr>
          <p:spPr>
            <a:xfrm>
              <a:off x="1623457" y="1171879"/>
              <a:ext cx="1100648" cy="183441"/>
            </a:xfrm>
            <a:prstGeom prst="parallelogram">
              <a:avLst>
                <a:gd name="adj" fmla="val 140840"/>
              </a:avLst>
            </a:prstGeom>
            <a:gradFill>
              <a:gsLst>
                <a:gs pos="0">
                  <a:srgbClr val="F3A89E"/>
                </a:gs>
                <a:gs pos="50000">
                  <a:srgbClr val="F09A90"/>
                </a:gs>
                <a:gs pos="100000">
                  <a:srgbClr val="F3897B"/>
                </a:gs>
              </a:gsLst>
              <a:lin ang="5400000" scaled="0"/>
            </a:gradFill>
            <a:ln w="9525" cap="flat" cmpd="sng">
              <a:solidFill>
                <a:srgbClr val="E74C2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1"/>
            <p:cNvSpPr/>
            <p:nvPr/>
          </p:nvSpPr>
          <p:spPr>
            <a:xfrm>
              <a:off x="2788310" y="1171879"/>
              <a:ext cx="1100648" cy="183441"/>
            </a:xfrm>
            <a:prstGeom prst="parallelogram">
              <a:avLst>
                <a:gd name="adj" fmla="val 140840"/>
              </a:avLst>
            </a:prstGeom>
            <a:gradFill>
              <a:gsLst>
                <a:gs pos="0">
                  <a:srgbClr val="F3A89E"/>
                </a:gs>
                <a:gs pos="50000">
                  <a:srgbClr val="F09A90"/>
                </a:gs>
                <a:gs pos="100000">
                  <a:srgbClr val="F3897B"/>
                </a:gs>
              </a:gsLst>
              <a:lin ang="5400000" scaled="0"/>
            </a:gradFill>
            <a:ln w="9525" cap="flat" cmpd="sng">
              <a:solidFill>
                <a:srgbClr val="E74C2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1"/>
            <p:cNvSpPr/>
            <p:nvPr/>
          </p:nvSpPr>
          <p:spPr>
            <a:xfrm>
              <a:off x="3953163" y="1171879"/>
              <a:ext cx="1100648" cy="183441"/>
            </a:xfrm>
            <a:prstGeom prst="parallelogram">
              <a:avLst>
                <a:gd name="adj" fmla="val 140840"/>
              </a:avLst>
            </a:prstGeom>
            <a:gradFill>
              <a:gsLst>
                <a:gs pos="0">
                  <a:srgbClr val="F3A89E"/>
                </a:gs>
                <a:gs pos="50000">
                  <a:srgbClr val="F09A90"/>
                </a:gs>
                <a:gs pos="100000">
                  <a:srgbClr val="F3897B"/>
                </a:gs>
              </a:gsLst>
              <a:lin ang="5400000" scaled="0"/>
            </a:gradFill>
            <a:ln w="9525" cap="flat" cmpd="sng">
              <a:solidFill>
                <a:srgbClr val="E74C2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1"/>
            <p:cNvSpPr/>
            <p:nvPr/>
          </p:nvSpPr>
          <p:spPr>
            <a:xfrm>
              <a:off x="5118017" y="1171879"/>
              <a:ext cx="1100648" cy="183441"/>
            </a:xfrm>
            <a:prstGeom prst="parallelogram">
              <a:avLst>
                <a:gd name="adj" fmla="val 140840"/>
              </a:avLst>
            </a:prstGeom>
            <a:gradFill>
              <a:gsLst>
                <a:gs pos="0">
                  <a:srgbClr val="F3A89E"/>
                </a:gs>
                <a:gs pos="50000">
                  <a:srgbClr val="F09A90"/>
                </a:gs>
                <a:gs pos="100000">
                  <a:srgbClr val="F3897B"/>
                </a:gs>
              </a:gsLst>
              <a:lin ang="5400000" scaled="0"/>
            </a:gradFill>
            <a:ln w="9525" cap="flat" cmpd="sng">
              <a:solidFill>
                <a:srgbClr val="E74C2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1"/>
            <p:cNvSpPr/>
            <p:nvPr/>
          </p:nvSpPr>
          <p:spPr>
            <a:xfrm>
              <a:off x="6282870" y="1171879"/>
              <a:ext cx="1100648" cy="183441"/>
            </a:xfrm>
            <a:prstGeom prst="parallelogram">
              <a:avLst>
                <a:gd name="adj" fmla="val 140840"/>
              </a:avLst>
            </a:prstGeom>
            <a:gradFill>
              <a:gsLst>
                <a:gs pos="0">
                  <a:srgbClr val="F3A89E"/>
                </a:gs>
                <a:gs pos="50000">
                  <a:srgbClr val="F09A90"/>
                </a:gs>
                <a:gs pos="100000">
                  <a:srgbClr val="F3897B"/>
                </a:gs>
              </a:gsLst>
              <a:lin ang="5400000" scaled="0"/>
            </a:gradFill>
            <a:ln w="9525" cap="flat" cmpd="sng">
              <a:solidFill>
                <a:srgbClr val="E74C2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11"/>
            <p:cNvSpPr/>
            <p:nvPr/>
          </p:nvSpPr>
          <p:spPr>
            <a:xfrm>
              <a:off x="7447724" y="1171879"/>
              <a:ext cx="1100648" cy="183441"/>
            </a:xfrm>
            <a:prstGeom prst="parallelogram">
              <a:avLst>
                <a:gd name="adj" fmla="val 140840"/>
              </a:avLst>
            </a:prstGeom>
            <a:gradFill>
              <a:gsLst>
                <a:gs pos="0">
                  <a:srgbClr val="F3A89E"/>
                </a:gs>
                <a:gs pos="50000">
                  <a:srgbClr val="F09A90"/>
                </a:gs>
                <a:gs pos="100000">
                  <a:srgbClr val="F3897B"/>
                </a:gs>
              </a:gsLst>
              <a:lin ang="5400000" scaled="0"/>
            </a:gradFill>
            <a:ln w="9525" cap="flat" cmpd="sng">
              <a:solidFill>
                <a:srgbClr val="E74C2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1"/>
            <p:cNvSpPr/>
            <p:nvPr/>
          </p:nvSpPr>
          <p:spPr>
            <a:xfrm>
              <a:off x="458603" y="1431248"/>
              <a:ext cx="8254866" cy="75044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1"/>
            <p:cNvSpPr txBox="1"/>
            <p:nvPr/>
          </p:nvSpPr>
          <p:spPr>
            <a:xfrm>
              <a:off x="458603" y="1431248"/>
              <a:ext cx="8254866" cy="750442"/>
            </a:xfrm>
            <a:prstGeom prst="rect">
              <a:avLst/>
            </a:prstGeom>
            <a:noFill/>
            <a:ln>
              <a:noFill/>
            </a:ln>
          </p:spPr>
          <p:txBody>
            <a:bodyPr spcFirstLastPara="1" wrap="square" lIns="80000" tIns="80000" rIns="80000" bIns="80000" anchor="b" anchorCtr="0">
              <a:noAutofit/>
            </a:bodyPr>
            <a:lstStyle/>
            <a:p>
              <a:pPr marL="0" marR="0" lvl="0" indent="0" algn="l" rtl="0">
                <a:lnSpc>
                  <a:spcPct val="90000"/>
                </a:lnSpc>
                <a:spcBef>
                  <a:spcPts val="0"/>
                </a:spcBef>
                <a:spcAft>
                  <a:spcPts val="0"/>
                </a:spcAft>
                <a:buNone/>
              </a:pPr>
              <a:r>
                <a:rPr lang="es-MX" sz="2100" b="0" i="0" u="none" strike="noStrike" cap="none">
                  <a:solidFill>
                    <a:schemeClr val="dk1"/>
                  </a:solidFill>
                  <a:latin typeface="Calibri"/>
                  <a:ea typeface="Calibri"/>
                  <a:cs typeface="Calibri"/>
                  <a:sym typeface="Calibri"/>
                </a:rPr>
                <a:t>Identificar y definir los factores externos al programa que pueden influir en el cumplimiento de objetivos.</a:t>
              </a:r>
              <a:endParaRPr sz="2100" b="0" i="0" u="none" strike="noStrike" cap="none">
                <a:solidFill>
                  <a:schemeClr val="dk1"/>
                </a:solidFill>
                <a:latin typeface="Calibri"/>
                <a:ea typeface="Calibri"/>
                <a:cs typeface="Calibri"/>
                <a:sym typeface="Calibri"/>
              </a:endParaRPr>
            </a:p>
          </p:txBody>
        </p:sp>
        <p:sp>
          <p:nvSpPr>
            <p:cNvPr id="207" name="Google Shape;207;p11"/>
            <p:cNvSpPr/>
            <p:nvPr/>
          </p:nvSpPr>
          <p:spPr>
            <a:xfrm>
              <a:off x="458603" y="2181690"/>
              <a:ext cx="1100648" cy="183441"/>
            </a:xfrm>
            <a:prstGeom prst="parallelogram">
              <a:avLst>
                <a:gd name="adj" fmla="val 140840"/>
              </a:avLst>
            </a:prstGeom>
            <a:gradFill>
              <a:gsLst>
                <a:gs pos="0">
                  <a:srgbClr val="F3A89E"/>
                </a:gs>
                <a:gs pos="50000">
                  <a:srgbClr val="F09A90"/>
                </a:gs>
                <a:gs pos="100000">
                  <a:srgbClr val="F3897B"/>
                </a:gs>
              </a:gsLst>
              <a:lin ang="5400000" scaled="0"/>
            </a:gradFill>
            <a:ln w="9525" cap="flat" cmpd="sng">
              <a:solidFill>
                <a:srgbClr val="E74C2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11"/>
            <p:cNvSpPr/>
            <p:nvPr/>
          </p:nvSpPr>
          <p:spPr>
            <a:xfrm>
              <a:off x="1623457" y="2181690"/>
              <a:ext cx="1100648" cy="183441"/>
            </a:xfrm>
            <a:prstGeom prst="parallelogram">
              <a:avLst>
                <a:gd name="adj" fmla="val 140840"/>
              </a:avLst>
            </a:prstGeom>
            <a:gradFill>
              <a:gsLst>
                <a:gs pos="0">
                  <a:srgbClr val="F3A89E"/>
                </a:gs>
                <a:gs pos="50000">
                  <a:srgbClr val="F09A90"/>
                </a:gs>
                <a:gs pos="100000">
                  <a:srgbClr val="F3897B"/>
                </a:gs>
              </a:gsLst>
              <a:lin ang="5400000" scaled="0"/>
            </a:gradFill>
            <a:ln w="9525" cap="flat" cmpd="sng">
              <a:solidFill>
                <a:srgbClr val="E74C2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11"/>
            <p:cNvSpPr/>
            <p:nvPr/>
          </p:nvSpPr>
          <p:spPr>
            <a:xfrm>
              <a:off x="2788310" y="2181690"/>
              <a:ext cx="1100648" cy="183441"/>
            </a:xfrm>
            <a:prstGeom prst="parallelogram">
              <a:avLst>
                <a:gd name="adj" fmla="val 140840"/>
              </a:avLst>
            </a:prstGeom>
            <a:gradFill>
              <a:gsLst>
                <a:gs pos="0">
                  <a:srgbClr val="F3A89E"/>
                </a:gs>
                <a:gs pos="50000">
                  <a:srgbClr val="F09A90"/>
                </a:gs>
                <a:gs pos="100000">
                  <a:srgbClr val="F3897B"/>
                </a:gs>
              </a:gsLst>
              <a:lin ang="5400000" scaled="0"/>
            </a:gradFill>
            <a:ln w="9525" cap="flat" cmpd="sng">
              <a:solidFill>
                <a:srgbClr val="E74C2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1"/>
            <p:cNvSpPr/>
            <p:nvPr/>
          </p:nvSpPr>
          <p:spPr>
            <a:xfrm>
              <a:off x="3953163" y="2181690"/>
              <a:ext cx="1100648" cy="183441"/>
            </a:xfrm>
            <a:prstGeom prst="parallelogram">
              <a:avLst>
                <a:gd name="adj" fmla="val 140840"/>
              </a:avLst>
            </a:prstGeom>
            <a:gradFill>
              <a:gsLst>
                <a:gs pos="0">
                  <a:srgbClr val="F3A89E"/>
                </a:gs>
                <a:gs pos="50000">
                  <a:srgbClr val="F09A90"/>
                </a:gs>
                <a:gs pos="100000">
                  <a:srgbClr val="F3897B"/>
                </a:gs>
              </a:gsLst>
              <a:lin ang="5400000" scaled="0"/>
            </a:gradFill>
            <a:ln w="9525" cap="flat" cmpd="sng">
              <a:solidFill>
                <a:srgbClr val="E74C2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1"/>
            <p:cNvSpPr/>
            <p:nvPr/>
          </p:nvSpPr>
          <p:spPr>
            <a:xfrm>
              <a:off x="5118017" y="2181690"/>
              <a:ext cx="1100648" cy="183441"/>
            </a:xfrm>
            <a:prstGeom prst="parallelogram">
              <a:avLst>
                <a:gd name="adj" fmla="val 140840"/>
              </a:avLst>
            </a:prstGeom>
            <a:gradFill>
              <a:gsLst>
                <a:gs pos="0">
                  <a:srgbClr val="F3A89E"/>
                </a:gs>
                <a:gs pos="50000">
                  <a:srgbClr val="F09A90"/>
                </a:gs>
                <a:gs pos="100000">
                  <a:srgbClr val="F3897B"/>
                </a:gs>
              </a:gsLst>
              <a:lin ang="5400000" scaled="0"/>
            </a:gradFill>
            <a:ln w="9525" cap="flat" cmpd="sng">
              <a:solidFill>
                <a:srgbClr val="E74C2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1"/>
            <p:cNvSpPr/>
            <p:nvPr/>
          </p:nvSpPr>
          <p:spPr>
            <a:xfrm>
              <a:off x="6282870" y="2181690"/>
              <a:ext cx="1100648" cy="183441"/>
            </a:xfrm>
            <a:prstGeom prst="parallelogram">
              <a:avLst>
                <a:gd name="adj" fmla="val 140840"/>
              </a:avLst>
            </a:prstGeom>
            <a:gradFill>
              <a:gsLst>
                <a:gs pos="0">
                  <a:srgbClr val="F3A89E"/>
                </a:gs>
                <a:gs pos="50000">
                  <a:srgbClr val="F09A90"/>
                </a:gs>
                <a:gs pos="100000">
                  <a:srgbClr val="F3897B"/>
                </a:gs>
              </a:gsLst>
              <a:lin ang="5400000" scaled="0"/>
            </a:gradFill>
            <a:ln w="9525" cap="flat" cmpd="sng">
              <a:solidFill>
                <a:srgbClr val="E74C2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1"/>
            <p:cNvSpPr/>
            <p:nvPr/>
          </p:nvSpPr>
          <p:spPr>
            <a:xfrm>
              <a:off x="7447724" y="2181690"/>
              <a:ext cx="1100648" cy="183441"/>
            </a:xfrm>
            <a:prstGeom prst="parallelogram">
              <a:avLst>
                <a:gd name="adj" fmla="val 140840"/>
              </a:avLst>
            </a:prstGeom>
            <a:gradFill>
              <a:gsLst>
                <a:gs pos="0">
                  <a:srgbClr val="F3A89E"/>
                </a:gs>
                <a:gs pos="50000">
                  <a:srgbClr val="F09A90"/>
                </a:gs>
                <a:gs pos="100000">
                  <a:srgbClr val="F3897B"/>
                </a:gs>
              </a:gsLst>
              <a:lin ang="5400000" scaled="0"/>
            </a:gradFill>
            <a:ln w="9525" cap="flat" cmpd="sng">
              <a:solidFill>
                <a:srgbClr val="E74C2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1"/>
            <p:cNvSpPr/>
            <p:nvPr/>
          </p:nvSpPr>
          <p:spPr>
            <a:xfrm>
              <a:off x="458603" y="2441060"/>
              <a:ext cx="8254866" cy="75044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11"/>
            <p:cNvSpPr txBox="1"/>
            <p:nvPr/>
          </p:nvSpPr>
          <p:spPr>
            <a:xfrm>
              <a:off x="458603" y="2441060"/>
              <a:ext cx="8254866" cy="750442"/>
            </a:xfrm>
            <a:prstGeom prst="rect">
              <a:avLst/>
            </a:prstGeom>
            <a:noFill/>
            <a:ln>
              <a:noFill/>
            </a:ln>
          </p:spPr>
          <p:txBody>
            <a:bodyPr spcFirstLastPara="1" wrap="square" lIns="80000" tIns="80000" rIns="80000" bIns="80000" anchor="b" anchorCtr="0">
              <a:noAutofit/>
            </a:bodyPr>
            <a:lstStyle/>
            <a:p>
              <a:pPr marL="0" marR="0" lvl="0" indent="0" algn="l" rtl="0">
                <a:lnSpc>
                  <a:spcPct val="90000"/>
                </a:lnSpc>
                <a:spcBef>
                  <a:spcPts val="0"/>
                </a:spcBef>
                <a:spcAft>
                  <a:spcPts val="0"/>
                </a:spcAft>
                <a:buNone/>
              </a:pPr>
              <a:r>
                <a:rPr lang="es-MX" sz="2100" b="0" i="0" u="none" strike="noStrike" cap="none">
                  <a:solidFill>
                    <a:schemeClr val="dk1"/>
                  </a:solidFill>
                  <a:latin typeface="Calibri"/>
                  <a:ea typeface="Calibri"/>
                  <a:cs typeface="Calibri"/>
                  <a:sym typeface="Calibri"/>
                </a:rPr>
                <a:t>Evaluar el avance en la consecución de los objetivos, así como examinar el desempeño del programa en todas sus etapas.</a:t>
              </a:r>
              <a:endParaRPr sz="2100" b="0" i="0" u="none" strike="noStrike" cap="none">
                <a:solidFill>
                  <a:schemeClr val="dk1"/>
                </a:solidFill>
                <a:latin typeface="Calibri"/>
                <a:ea typeface="Calibri"/>
                <a:cs typeface="Calibri"/>
                <a:sym typeface="Calibri"/>
              </a:endParaRPr>
            </a:p>
          </p:txBody>
        </p:sp>
        <p:sp>
          <p:nvSpPr>
            <p:cNvPr id="216" name="Google Shape;216;p11"/>
            <p:cNvSpPr/>
            <p:nvPr/>
          </p:nvSpPr>
          <p:spPr>
            <a:xfrm>
              <a:off x="458603" y="3191502"/>
              <a:ext cx="1100648" cy="183441"/>
            </a:xfrm>
            <a:prstGeom prst="parallelogram">
              <a:avLst>
                <a:gd name="adj" fmla="val 140840"/>
              </a:avLst>
            </a:prstGeom>
            <a:gradFill>
              <a:gsLst>
                <a:gs pos="0">
                  <a:srgbClr val="F3A89E"/>
                </a:gs>
                <a:gs pos="50000">
                  <a:srgbClr val="F09A90"/>
                </a:gs>
                <a:gs pos="100000">
                  <a:srgbClr val="F3897B"/>
                </a:gs>
              </a:gsLst>
              <a:lin ang="5400000" scaled="0"/>
            </a:gradFill>
            <a:ln w="9525" cap="flat" cmpd="sng">
              <a:solidFill>
                <a:srgbClr val="E74C2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1"/>
            <p:cNvSpPr/>
            <p:nvPr/>
          </p:nvSpPr>
          <p:spPr>
            <a:xfrm>
              <a:off x="1623457" y="3191502"/>
              <a:ext cx="1100648" cy="183441"/>
            </a:xfrm>
            <a:prstGeom prst="parallelogram">
              <a:avLst>
                <a:gd name="adj" fmla="val 140840"/>
              </a:avLst>
            </a:prstGeom>
            <a:gradFill>
              <a:gsLst>
                <a:gs pos="0">
                  <a:srgbClr val="F3A89E"/>
                </a:gs>
                <a:gs pos="50000">
                  <a:srgbClr val="F09A90"/>
                </a:gs>
                <a:gs pos="100000">
                  <a:srgbClr val="F3897B"/>
                </a:gs>
              </a:gsLst>
              <a:lin ang="5400000" scaled="0"/>
            </a:gradFill>
            <a:ln w="9525" cap="flat" cmpd="sng">
              <a:solidFill>
                <a:srgbClr val="E74C2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1"/>
            <p:cNvSpPr/>
            <p:nvPr/>
          </p:nvSpPr>
          <p:spPr>
            <a:xfrm>
              <a:off x="2788310" y="3191502"/>
              <a:ext cx="1100648" cy="183441"/>
            </a:xfrm>
            <a:prstGeom prst="parallelogram">
              <a:avLst>
                <a:gd name="adj" fmla="val 140840"/>
              </a:avLst>
            </a:prstGeom>
            <a:gradFill>
              <a:gsLst>
                <a:gs pos="0">
                  <a:srgbClr val="F3A89E"/>
                </a:gs>
                <a:gs pos="50000">
                  <a:srgbClr val="F09A90"/>
                </a:gs>
                <a:gs pos="100000">
                  <a:srgbClr val="F3897B"/>
                </a:gs>
              </a:gsLst>
              <a:lin ang="5400000" scaled="0"/>
            </a:gradFill>
            <a:ln w="9525" cap="flat" cmpd="sng">
              <a:solidFill>
                <a:srgbClr val="E74C2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1"/>
            <p:cNvSpPr/>
            <p:nvPr/>
          </p:nvSpPr>
          <p:spPr>
            <a:xfrm>
              <a:off x="3953163" y="3191502"/>
              <a:ext cx="1100648" cy="183441"/>
            </a:xfrm>
            <a:prstGeom prst="parallelogram">
              <a:avLst>
                <a:gd name="adj" fmla="val 140840"/>
              </a:avLst>
            </a:prstGeom>
            <a:gradFill>
              <a:gsLst>
                <a:gs pos="0">
                  <a:srgbClr val="F3A89E"/>
                </a:gs>
                <a:gs pos="50000">
                  <a:srgbClr val="F09A90"/>
                </a:gs>
                <a:gs pos="100000">
                  <a:srgbClr val="F3897B"/>
                </a:gs>
              </a:gsLst>
              <a:lin ang="5400000" scaled="0"/>
            </a:gradFill>
            <a:ln w="9525" cap="flat" cmpd="sng">
              <a:solidFill>
                <a:srgbClr val="E74C2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1"/>
            <p:cNvSpPr/>
            <p:nvPr/>
          </p:nvSpPr>
          <p:spPr>
            <a:xfrm>
              <a:off x="5118017" y="3191502"/>
              <a:ext cx="1100648" cy="183441"/>
            </a:xfrm>
            <a:prstGeom prst="parallelogram">
              <a:avLst>
                <a:gd name="adj" fmla="val 140840"/>
              </a:avLst>
            </a:prstGeom>
            <a:gradFill>
              <a:gsLst>
                <a:gs pos="0">
                  <a:srgbClr val="F3A89E"/>
                </a:gs>
                <a:gs pos="50000">
                  <a:srgbClr val="F09A90"/>
                </a:gs>
                <a:gs pos="100000">
                  <a:srgbClr val="F3897B"/>
                </a:gs>
              </a:gsLst>
              <a:lin ang="5400000" scaled="0"/>
            </a:gradFill>
            <a:ln w="9525" cap="flat" cmpd="sng">
              <a:solidFill>
                <a:srgbClr val="E74C2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1"/>
            <p:cNvSpPr/>
            <p:nvPr/>
          </p:nvSpPr>
          <p:spPr>
            <a:xfrm>
              <a:off x="6282870" y="3191502"/>
              <a:ext cx="1100648" cy="183441"/>
            </a:xfrm>
            <a:prstGeom prst="parallelogram">
              <a:avLst>
                <a:gd name="adj" fmla="val 140840"/>
              </a:avLst>
            </a:prstGeom>
            <a:gradFill>
              <a:gsLst>
                <a:gs pos="0">
                  <a:srgbClr val="F3A89E"/>
                </a:gs>
                <a:gs pos="50000">
                  <a:srgbClr val="F09A90"/>
                </a:gs>
                <a:gs pos="100000">
                  <a:srgbClr val="F3897B"/>
                </a:gs>
              </a:gsLst>
              <a:lin ang="5400000" scaled="0"/>
            </a:gradFill>
            <a:ln w="9525" cap="flat" cmpd="sng">
              <a:solidFill>
                <a:srgbClr val="E74C2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1"/>
            <p:cNvSpPr/>
            <p:nvPr/>
          </p:nvSpPr>
          <p:spPr>
            <a:xfrm>
              <a:off x="7447724" y="3191502"/>
              <a:ext cx="1100648" cy="183441"/>
            </a:xfrm>
            <a:prstGeom prst="parallelogram">
              <a:avLst>
                <a:gd name="adj" fmla="val 140840"/>
              </a:avLst>
            </a:prstGeom>
            <a:gradFill>
              <a:gsLst>
                <a:gs pos="0">
                  <a:srgbClr val="F3A89E"/>
                </a:gs>
                <a:gs pos="50000">
                  <a:srgbClr val="F09A90"/>
                </a:gs>
                <a:gs pos="100000">
                  <a:srgbClr val="F3897B"/>
                </a:gs>
              </a:gsLst>
              <a:lin ang="5400000" scaled="0"/>
            </a:gradFill>
            <a:ln w="9525" cap="flat" cmpd="sng">
              <a:solidFill>
                <a:srgbClr val="E74C2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12"/>
          <p:cNvSpPr txBox="1">
            <a:spLocks noGrp="1"/>
          </p:cNvSpPr>
          <p:nvPr>
            <p:ph type="body" idx="1"/>
          </p:nvPr>
        </p:nvSpPr>
        <p:spPr>
          <a:xfrm>
            <a:off x="838200" y="745958"/>
            <a:ext cx="10515600" cy="543100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s-MX" sz="2400"/>
              <a:t>Sus etapas son:</a:t>
            </a:r>
            <a:endParaRPr sz="2400"/>
          </a:p>
        </p:txBody>
      </p:sp>
      <p:grpSp>
        <p:nvGrpSpPr>
          <p:cNvPr id="228" name="Google Shape;228;p12"/>
          <p:cNvGrpSpPr/>
          <p:nvPr/>
        </p:nvGrpSpPr>
        <p:grpSpPr>
          <a:xfrm>
            <a:off x="3625863" y="1416782"/>
            <a:ext cx="4507136" cy="4350874"/>
            <a:chOff x="3004231" y="231"/>
            <a:chExt cx="4507136" cy="4350874"/>
          </a:xfrm>
        </p:grpSpPr>
        <p:sp>
          <p:nvSpPr>
            <p:cNvPr id="229" name="Google Shape;229;p12"/>
            <p:cNvSpPr/>
            <p:nvPr/>
          </p:nvSpPr>
          <p:spPr>
            <a:xfrm>
              <a:off x="4600575" y="231"/>
              <a:ext cx="1314449" cy="1314449"/>
            </a:xfrm>
            <a:prstGeom prst="ellipse">
              <a:avLst/>
            </a:prstGeom>
            <a:solidFill>
              <a:srgbClr val="E74C21"/>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2"/>
            <p:cNvSpPr txBox="1"/>
            <p:nvPr/>
          </p:nvSpPr>
          <p:spPr>
            <a:xfrm>
              <a:off x="4793072" y="192728"/>
              <a:ext cx="929455" cy="929455"/>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None/>
              </a:pPr>
              <a:r>
                <a:rPr lang="es-MX" sz="1200" b="0" i="0" u="none" strike="noStrike" cap="none">
                  <a:solidFill>
                    <a:schemeClr val="lt1"/>
                  </a:solidFill>
                  <a:latin typeface="Calibri"/>
                  <a:ea typeface="Calibri"/>
                  <a:cs typeface="Calibri"/>
                  <a:sym typeface="Calibri"/>
                </a:rPr>
                <a:t>Definición del problema</a:t>
              </a:r>
              <a:endParaRPr sz="1200" b="0" i="0" u="none" strike="noStrike" cap="none">
                <a:solidFill>
                  <a:schemeClr val="lt1"/>
                </a:solidFill>
                <a:latin typeface="Calibri"/>
                <a:ea typeface="Calibri"/>
                <a:cs typeface="Calibri"/>
                <a:sym typeface="Calibri"/>
              </a:endParaRPr>
            </a:p>
          </p:txBody>
        </p:sp>
        <p:sp>
          <p:nvSpPr>
            <p:cNvPr id="231" name="Google Shape;231;p12"/>
            <p:cNvSpPr/>
            <p:nvPr/>
          </p:nvSpPr>
          <p:spPr>
            <a:xfrm rot="2160000">
              <a:off x="5873411" y="1009740"/>
              <a:ext cx="349131" cy="443626"/>
            </a:xfrm>
            <a:prstGeom prst="rightArrow">
              <a:avLst>
                <a:gd name="adj1" fmla="val 60000"/>
                <a:gd name="adj2" fmla="val 50000"/>
              </a:avLst>
            </a:prstGeom>
            <a:solidFill>
              <a:srgbClr val="F2B0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2"/>
            <p:cNvSpPr txBox="1"/>
            <p:nvPr/>
          </p:nvSpPr>
          <p:spPr>
            <a:xfrm rot="2160000">
              <a:off x="5883413" y="1067683"/>
              <a:ext cx="244392" cy="266176"/>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100" b="0" i="0" u="none" strike="noStrike" cap="none">
                <a:solidFill>
                  <a:schemeClr val="lt1"/>
                </a:solidFill>
                <a:latin typeface="Calibri"/>
                <a:ea typeface="Calibri"/>
                <a:cs typeface="Calibri"/>
                <a:sym typeface="Calibri"/>
              </a:endParaRPr>
            </a:p>
          </p:txBody>
        </p:sp>
        <p:sp>
          <p:nvSpPr>
            <p:cNvPr id="233" name="Google Shape;233;p12"/>
            <p:cNvSpPr/>
            <p:nvPr/>
          </p:nvSpPr>
          <p:spPr>
            <a:xfrm>
              <a:off x="6196918" y="1160042"/>
              <a:ext cx="1314449" cy="1314449"/>
            </a:xfrm>
            <a:prstGeom prst="ellipse">
              <a:avLst/>
            </a:prstGeom>
            <a:solidFill>
              <a:srgbClr val="E74C21"/>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2"/>
            <p:cNvSpPr txBox="1"/>
            <p:nvPr/>
          </p:nvSpPr>
          <p:spPr>
            <a:xfrm>
              <a:off x="6389415" y="1352539"/>
              <a:ext cx="929455" cy="929455"/>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None/>
              </a:pPr>
              <a:r>
                <a:rPr lang="es-MX" sz="1400" b="0" i="0" u="none" strike="noStrike" cap="none">
                  <a:solidFill>
                    <a:schemeClr val="lt1"/>
                  </a:solidFill>
                  <a:latin typeface="Calibri"/>
                  <a:ea typeface="Calibri"/>
                  <a:cs typeface="Calibri"/>
                  <a:sym typeface="Calibri"/>
                </a:rPr>
                <a:t>Definición del objetivo</a:t>
              </a:r>
              <a:endParaRPr sz="1400" b="0" i="0" u="none" strike="noStrike" cap="none">
                <a:solidFill>
                  <a:schemeClr val="lt1"/>
                </a:solidFill>
                <a:latin typeface="Calibri"/>
                <a:ea typeface="Calibri"/>
                <a:cs typeface="Calibri"/>
                <a:sym typeface="Calibri"/>
              </a:endParaRPr>
            </a:p>
          </p:txBody>
        </p:sp>
        <p:sp>
          <p:nvSpPr>
            <p:cNvPr id="235" name="Google Shape;235;p12"/>
            <p:cNvSpPr/>
            <p:nvPr/>
          </p:nvSpPr>
          <p:spPr>
            <a:xfrm rot="6480000">
              <a:off x="6377756" y="2524363"/>
              <a:ext cx="349131" cy="443626"/>
            </a:xfrm>
            <a:prstGeom prst="rightArrow">
              <a:avLst>
                <a:gd name="adj1" fmla="val 60000"/>
                <a:gd name="adj2" fmla="val 50000"/>
              </a:avLst>
            </a:prstGeom>
            <a:solidFill>
              <a:srgbClr val="F2B0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2"/>
            <p:cNvSpPr txBox="1"/>
            <p:nvPr/>
          </p:nvSpPr>
          <p:spPr>
            <a:xfrm rot="-4320000">
              <a:off x="6446309" y="2563282"/>
              <a:ext cx="244392" cy="266176"/>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100" b="0" i="0" u="none" strike="noStrike" cap="none">
                <a:solidFill>
                  <a:schemeClr val="lt1"/>
                </a:solidFill>
                <a:latin typeface="Calibri"/>
                <a:ea typeface="Calibri"/>
                <a:cs typeface="Calibri"/>
                <a:sym typeface="Calibri"/>
              </a:endParaRPr>
            </a:p>
          </p:txBody>
        </p:sp>
        <p:sp>
          <p:nvSpPr>
            <p:cNvPr id="237" name="Google Shape;237;p12"/>
            <p:cNvSpPr/>
            <p:nvPr/>
          </p:nvSpPr>
          <p:spPr>
            <a:xfrm>
              <a:off x="5587169" y="3036656"/>
              <a:ext cx="1314449" cy="1314449"/>
            </a:xfrm>
            <a:prstGeom prst="ellipse">
              <a:avLst/>
            </a:prstGeom>
            <a:solidFill>
              <a:srgbClr val="E74C21"/>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2"/>
            <p:cNvSpPr txBox="1"/>
            <p:nvPr/>
          </p:nvSpPr>
          <p:spPr>
            <a:xfrm>
              <a:off x="5779666" y="3229153"/>
              <a:ext cx="929455" cy="929455"/>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None/>
              </a:pPr>
              <a:r>
                <a:rPr lang="es-MX" sz="1400" b="0" i="0" u="none" strike="noStrike" cap="none">
                  <a:solidFill>
                    <a:schemeClr val="lt1"/>
                  </a:solidFill>
                  <a:latin typeface="Calibri"/>
                  <a:ea typeface="Calibri"/>
                  <a:cs typeface="Calibri"/>
                  <a:sym typeface="Calibri"/>
                </a:rPr>
                <a:t>Selección de alternativas</a:t>
              </a:r>
              <a:endParaRPr sz="1400" b="0" i="0" u="none" strike="noStrike" cap="none">
                <a:solidFill>
                  <a:schemeClr val="lt1"/>
                </a:solidFill>
                <a:latin typeface="Calibri"/>
                <a:ea typeface="Calibri"/>
                <a:cs typeface="Calibri"/>
                <a:sym typeface="Calibri"/>
              </a:endParaRPr>
            </a:p>
          </p:txBody>
        </p:sp>
        <p:sp>
          <p:nvSpPr>
            <p:cNvPr id="239" name="Google Shape;239;p12"/>
            <p:cNvSpPr/>
            <p:nvPr/>
          </p:nvSpPr>
          <p:spPr>
            <a:xfrm rot="10800000">
              <a:off x="5093115" y="3472068"/>
              <a:ext cx="349131" cy="443626"/>
            </a:xfrm>
            <a:prstGeom prst="rightArrow">
              <a:avLst>
                <a:gd name="adj1" fmla="val 60000"/>
                <a:gd name="adj2" fmla="val 50000"/>
              </a:avLst>
            </a:prstGeom>
            <a:solidFill>
              <a:srgbClr val="F2B0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12"/>
            <p:cNvSpPr txBox="1"/>
            <p:nvPr/>
          </p:nvSpPr>
          <p:spPr>
            <a:xfrm>
              <a:off x="5197854" y="3560793"/>
              <a:ext cx="244392" cy="266176"/>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100" b="0" i="0" u="none" strike="noStrike" cap="none">
                <a:solidFill>
                  <a:schemeClr val="lt1"/>
                </a:solidFill>
                <a:latin typeface="Calibri"/>
                <a:ea typeface="Calibri"/>
                <a:cs typeface="Calibri"/>
                <a:sym typeface="Calibri"/>
              </a:endParaRPr>
            </a:p>
          </p:txBody>
        </p:sp>
        <p:sp>
          <p:nvSpPr>
            <p:cNvPr id="241" name="Google Shape;241;p12"/>
            <p:cNvSpPr/>
            <p:nvPr/>
          </p:nvSpPr>
          <p:spPr>
            <a:xfrm>
              <a:off x="3613980" y="3036656"/>
              <a:ext cx="1314449" cy="1314449"/>
            </a:xfrm>
            <a:prstGeom prst="ellipse">
              <a:avLst/>
            </a:prstGeom>
            <a:solidFill>
              <a:srgbClr val="E74C21"/>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2"/>
            <p:cNvSpPr txBox="1"/>
            <p:nvPr/>
          </p:nvSpPr>
          <p:spPr>
            <a:xfrm>
              <a:off x="3806477" y="3229153"/>
              <a:ext cx="929455" cy="929455"/>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None/>
              </a:pPr>
              <a:r>
                <a:rPr lang="es-MX" sz="1400" b="0" i="0" u="none" strike="noStrike" cap="none">
                  <a:solidFill>
                    <a:schemeClr val="lt1"/>
                  </a:solidFill>
                  <a:latin typeface="Calibri"/>
                  <a:ea typeface="Calibri"/>
                  <a:cs typeface="Calibri"/>
                  <a:sym typeface="Calibri"/>
                </a:rPr>
                <a:t>Definición de la EAP</a:t>
              </a:r>
              <a:endParaRPr sz="1400" b="0" i="0" u="none" strike="noStrike" cap="none">
                <a:solidFill>
                  <a:schemeClr val="lt1"/>
                </a:solidFill>
                <a:latin typeface="Calibri"/>
                <a:ea typeface="Calibri"/>
                <a:cs typeface="Calibri"/>
                <a:sym typeface="Calibri"/>
              </a:endParaRPr>
            </a:p>
          </p:txBody>
        </p:sp>
        <p:sp>
          <p:nvSpPr>
            <p:cNvPr id="243" name="Google Shape;243;p12"/>
            <p:cNvSpPr/>
            <p:nvPr/>
          </p:nvSpPr>
          <p:spPr>
            <a:xfrm rot="-6480000">
              <a:off x="3794818" y="2543158"/>
              <a:ext cx="349131" cy="443626"/>
            </a:xfrm>
            <a:prstGeom prst="rightArrow">
              <a:avLst>
                <a:gd name="adj1" fmla="val 60000"/>
                <a:gd name="adj2" fmla="val 50000"/>
              </a:avLst>
            </a:prstGeom>
            <a:solidFill>
              <a:srgbClr val="F2B0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12"/>
            <p:cNvSpPr txBox="1"/>
            <p:nvPr/>
          </p:nvSpPr>
          <p:spPr>
            <a:xfrm rot="4320000">
              <a:off x="3863371" y="2681689"/>
              <a:ext cx="244392" cy="266176"/>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100" b="0" i="0" u="none" strike="noStrike" cap="none">
                <a:solidFill>
                  <a:schemeClr val="lt1"/>
                </a:solidFill>
                <a:latin typeface="Calibri"/>
                <a:ea typeface="Calibri"/>
                <a:cs typeface="Calibri"/>
                <a:sym typeface="Calibri"/>
              </a:endParaRPr>
            </a:p>
          </p:txBody>
        </p:sp>
        <p:sp>
          <p:nvSpPr>
            <p:cNvPr id="245" name="Google Shape;245;p12"/>
            <p:cNvSpPr/>
            <p:nvPr/>
          </p:nvSpPr>
          <p:spPr>
            <a:xfrm>
              <a:off x="3004231" y="1160042"/>
              <a:ext cx="1314449" cy="1314449"/>
            </a:xfrm>
            <a:prstGeom prst="ellipse">
              <a:avLst/>
            </a:prstGeom>
            <a:solidFill>
              <a:srgbClr val="E74C21"/>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2"/>
            <p:cNvSpPr txBox="1"/>
            <p:nvPr/>
          </p:nvSpPr>
          <p:spPr>
            <a:xfrm>
              <a:off x="3196728" y="1352539"/>
              <a:ext cx="929455" cy="929455"/>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None/>
              </a:pPr>
              <a:r>
                <a:rPr lang="es-MX" sz="1400" b="0" i="0" u="none" strike="noStrike" cap="none">
                  <a:solidFill>
                    <a:schemeClr val="lt1"/>
                  </a:solidFill>
                  <a:latin typeface="Calibri"/>
                  <a:ea typeface="Calibri"/>
                  <a:cs typeface="Calibri"/>
                  <a:sym typeface="Calibri"/>
                </a:rPr>
                <a:t>Elaboración de la MIR</a:t>
              </a:r>
              <a:endParaRPr sz="1400" b="0" i="0" u="none" strike="noStrike" cap="none">
                <a:solidFill>
                  <a:schemeClr val="lt1"/>
                </a:solidFill>
                <a:latin typeface="Calibri"/>
                <a:ea typeface="Calibri"/>
                <a:cs typeface="Calibri"/>
                <a:sym typeface="Calibri"/>
              </a:endParaRPr>
            </a:p>
          </p:txBody>
        </p:sp>
        <p:sp>
          <p:nvSpPr>
            <p:cNvPr id="247" name="Google Shape;247;p12"/>
            <p:cNvSpPr/>
            <p:nvPr/>
          </p:nvSpPr>
          <p:spPr>
            <a:xfrm rot="-2160000">
              <a:off x="4277068" y="1021356"/>
              <a:ext cx="349131" cy="443626"/>
            </a:xfrm>
            <a:prstGeom prst="rightArrow">
              <a:avLst>
                <a:gd name="adj1" fmla="val 60000"/>
                <a:gd name="adj2" fmla="val 50000"/>
              </a:avLst>
            </a:prstGeom>
            <a:solidFill>
              <a:srgbClr val="F2B0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2"/>
            <p:cNvSpPr txBox="1"/>
            <p:nvPr/>
          </p:nvSpPr>
          <p:spPr>
            <a:xfrm rot="-2160000">
              <a:off x="4287070" y="1140863"/>
              <a:ext cx="244392" cy="266176"/>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100" b="0" i="0" u="none" strike="noStrike" cap="none">
                <a:solidFill>
                  <a:schemeClr val="lt1"/>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s-MX" sz="4000" b="1"/>
              <a:t>Definición del problema</a:t>
            </a:r>
            <a:endParaRPr sz="4000" b="1"/>
          </a:p>
        </p:txBody>
      </p:sp>
      <p:sp>
        <p:nvSpPr>
          <p:cNvPr id="254" name="Google Shape;254;p13"/>
          <p:cNvSpPr txBox="1">
            <a:spLocks noGrp="1"/>
          </p:cNvSpPr>
          <p:nvPr>
            <p:ph type="body" idx="1"/>
          </p:nvPr>
        </p:nvSpPr>
        <p:spPr>
          <a:xfrm>
            <a:off x="838200" y="1540042"/>
            <a:ext cx="10515600" cy="4636921"/>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dk1"/>
              </a:buClr>
              <a:buSzPts val="2400"/>
              <a:buNone/>
            </a:pPr>
            <a:r>
              <a:rPr lang="es-MX" sz="2400"/>
              <a:t>Establecer de manera clara, objetiva y concreta cual es el problema que origina o motiva la necesidad de intervención gubernamental.</a:t>
            </a:r>
            <a:endParaRPr/>
          </a:p>
          <a:p>
            <a:pPr marL="0" lvl="0" indent="0" algn="just" rtl="0">
              <a:lnSpc>
                <a:spcPct val="90000"/>
              </a:lnSpc>
              <a:spcBef>
                <a:spcPts val="1000"/>
              </a:spcBef>
              <a:spcAft>
                <a:spcPts val="0"/>
              </a:spcAft>
              <a:buClr>
                <a:schemeClr val="dk1"/>
              </a:buClr>
              <a:buSzPts val="2400"/>
              <a:buNone/>
            </a:pPr>
            <a:endParaRPr sz="2400"/>
          </a:p>
          <a:p>
            <a:pPr marL="0" lvl="0" indent="0" algn="just" rtl="0">
              <a:lnSpc>
                <a:spcPct val="90000"/>
              </a:lnSpc>
              <a:spcBef>
                <a:spcPts val="1000"/>
              </a:spcBef>
              <a:spcAft>
                <a:spcPts val="0"/>
              </a:spcAft>
              <a:buClr>
                <a:schemeClr val="dk1"/>
              </a:buClr>
              <a:buSzPts val="2400"/>
              <a:buNone/>
            </a:pPr>
            <a:r>
              <a:rPr lang="es-MX" sz="2400"/>
              <a:t>Identificar de entre  las demandas sociales  u oportunidades  de desarrollo, la prioritaria que tiene  posibilidades de ser resuelta a través de la acción gubernamental, y que está alineada con los objetivos  del PMD.</a:t>
            </a:r>
            <a:endParaRPr/>
          </a:p>
          <a:p>
            <a:pPr marL="0" lvl="0" indent="0" algn="just" rtl="0">
              <a:lnSpc>
                <a:spcPct val="90000"/>
              </a:lnSpc>
              <a:spcBef>
                <a:spcPts val="1000"/>
              </a:spcBef>
              <a:spcAft>
                <a:spcPts val="0"/>
              </a:spcAft>
              <a:buClr>
                <a:schemeClr val="dk1"/>
              </a:buClr>
              <a:buSzPts val="2400"/>
              <a:buNone/>
            </a:pPr>
            <a:endParaRPr sz="2400"/>
          </a:p>
          <a:p>
            <a:pPr marL="0" lvl="0" indent="0" algn="just" rtl="0">
              <a:lnSpc>
                <a:spcPct val="90000"/>
              </a:lnSpc>
              <a:spcBef>
                <a:spcPts val="1000"/>
              </a:spcBef>
              <a:spcAft>
                <a:spcPts val="0"/>
              </a:spcAft>
              <a:buClr>
                <a:schemeClr val="dk1"/>
              </a:buClr>
              <a:buSzPts val="2400"/>
              <a:buNone/>
            </a:pPr>
            <a:r>
              <a:rPr lang="es-MX" sz="2400"/>
              <a:t>Este estudio debe incluir el análisis de los  involucrados en el problema. </a:t>
            </a:r>
            <a:endParaRPr sz="2400"/>
          </a:p>
          <a:p>
            <a:pPr marL="0" lvl="0" indent="0" algn="just" rtl="0">
              <a:lnSpc>
                <a:spcPct val="90000"/>
              </a:lnSpc>
              <a:spcBef>
                <a:spcPts val="1000"/>
              </a:spcBef>
              <a:spcAft>
                <a:spcPts val="0"/>
              </a:spcAft>
              <a:buClr>
                <a:schemeClr val="dk1"/>
              </a:buClr>
              <a:buSzPts val="2400"/>
              <a:buNone/>
            </a:pPr>
            <a:endParaRPr sz="2400"/>
          </a:p>
          <a:p>
            <a:pPr marL="0" lvl="0" indent="0" algn="just" rtl="0">
              <a:lnSpc>
                <a:spcPct val="90000"/>
              </a:lnSpc>
              <a:spcBef>
                <a:spcPts val="1000"/>
              </a:spcBef>
              <a:spcAft>
                <a:spcPts val="0"/>
              </a:spcAft>
              <a:buClr>
                <a:schemeClr val="dk1"/>
              </a:buClr>
              <a:buSzPts val="2400"/>
              <a:buNone/>
            </a:pPr>
            <a:r>
              <a:rPr lang="es-MX" sz="2400"/>
              <a:t>Este análisis y definición  debe partir de un diagnóstico de la problemática identificada.</a:t>
            </a:r>
            <a:endParaRPr/>
          </a:p>
          <a:p>
            <a:pPr marL="0" lvl="0" indent="0" algn="just" rtl="0">
              <a:lnSpc>
                <a:spcPct val="90000"/>
              </a:lnSpc>
              <a:spcBef>
                <a:spcPts val="1000"/>
              </a:spcBef>
              <a:spcAft>
                <a:spcPts val="0"/>
              </a:spcAft>
              <a:buClr>
                <a:schemeClr val="dk1"/>
              </a:buClr>
              <a:buSzPts val="2400"/>
              <a:buNone/>
            </a:pPr>
            <a:endParaRPr sz="24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Calibri"/>
              <a:buNone/>
            </a:pPr>
            <a:r>
              <a:rPr lang="es-MX" sz="3600"/>
              <a:t>Árbol de problemas</a:t>
            </a:r>
            <a:endParaRPr sz="3600"/>
          </a:p>
        </p:txBody>
      </p:sp>
      <p:sp>
        <p:nvSpPr>
          <p:cNvPr id="260" name="Google Shape;260;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dk1"/>
              </a:buClr>
              <a:buSzPts val="2400"/>
              <a:buNone/>
            </a:pPr>
            <a:r>
              <a:rPr lang="es-MX" sz="2400"/>
              <a:t>Una de las alternativas para el análisis del problema consiste en el ordenamiento de las causas y los efectos detectados en un esquema tipo “árbol” (Árbol de Problemas), donde el problema definido es el punto de partida, el tronco, las causas son las raíces y los efectos la copa. </a:t>
            </a:r>
            <a:endParaRPr/>
          </a:p>
          <a:p>
            <a:pPr marL="0" lvl="0" indent="0" algn="just" rtl="0">
              <a:lnSpc>
                <a:spcPct val="90000"/>
              </a:lnSpc>
              <a:spcBef>
                <a:spcPts val="1000"/>
              </a:spcBef>
              <a:spcAft>
                <a:spcPts val="0"/>
              </a:spcAft>
              <a:buClr>
                <a:schemeClr val="dk1"/>
              </a:buClr>
              <a:buSzPts val="2400"/>
              <a:buNone/>
            </a:pPr>
            <a:r>
              <a:rPr lang="es-MX" sz="2400"/>
              <a:t>Deben relacionarse  entre  sí  estableciendo  causas directas  e  indirectas.  Se   expresan  en  sentido negativo.</a:t>
            </a:r>
            <a:endParaRPr sz="24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15"/>
          <p:cNvSpPr/>
          <p:nvPr/>
        </p:nvSpPr>
        <p:spPr>
          <a:xfrm>
            <a:off x="1708485" y="3023937"/>
            <a:ext cx="7411452" cy="1066800"/>
          </a:xfrm>
          <a:prstGeom prst="rect">
            <a:avLst/>
          </a:prstGeom>
          <a:solidFill>
            <a:schemeClr val="accent1"/>
          </a:solidFill>
          <a:ln w="12700" cap="flat" cmpd="sng">
            <a:solidFill>
              <a:srgbClr val="A93718"/>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b="0" i="0" u="none" strike="noStrike" cap="none">
                <a:solidFill>
                  <a:schemeClr val="lt1"/>
                </a:solidFill>
                <a:latin typeface="Calibri"/>
                <a:ea typeface="Calibri"/>
                <a:cs typeface="Calibri"/>
                <a:sym typeface="Calibri"/>
              </a:rPr>
              <a:t>PROBLEMA</a:t>
            </a:r>
            <a:endParaRPr sz="1800" b="0" i="0" u="none" strike="noStrike" cap="none">
              <a:solidFill>
                <a:schemeClr val="lt1"/>
              </a:solidFill>
              <a:latin typeface="Calibri"/>
              <a:ea typeface="Calibri"/>
              <a:cs typeface="Calibri"/>
              <a:sym typeface="Calibri"/>
            </a:endParaRPr>
          </a:p>
        </p:txBody>
      </p:sp>
      <p:sp>
        <p:nvSpPr>
          <p:cNvPr id="266" name="Google Shape;266;p15"/>
          <p:cNvSpPr/>
          <p:nvPr/>
        </p:nvSpPr>
        <p:spPr>
          <a:xfrm>
            <a:off x="2061411" y="4832683"/>
            <a:ext cx="2470484" cy="721894"/>
          </a:xfrm>
          <a:prstGeom prst="rect">
            <a:avLst/>
          </a:prstGeom>
          <a:solidFill>
            <a:schemeClr val="accent3"/>
          </a:solidFill>
          <a:ln w="12700" cap="flat" cmpd="sng">
            <a:solidFill>
              <a:srgbClr val="84351B"/>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b="0" i="0" u="none" strike="noStrike" cap="none">
                <a:solidFill>
                  <a:schemeClr val="lt1"/>
                </a:solidFill>
                <a:latin typeface="Calibri"/>
                <a:ea typeface="Calibri"/>
                <a:cs typeface="Calibri"/>
                <a:sym typeface="Calibri"/>
              </a:rPr>
              <a:t>CAUSA</a:t>
            </a:r>
            <a:endParaRPr sz="1800" b="0" i="0" u="none" strike="noStrike" cap="none">
              <a:solidFill>
                <a:schemeClr val="lt1"/>
              </a:solidFill>
              <a:latin typeface="Calibri"/>
              <a:ea typeface="Calibri"/>
              <a:cs typeface="Calibri"/>
              <a:sym typeface="Calibri"/>
            </a:endParaRPr>
          </a:p>
        </p:txBody>
      </p:sp>
      <p:sp>
        <p:nvSpPr>
          <p:cNvPr id="267" name="Google Shape;267;p15"/>
          <p:cNvSpPr/>
          <p:nvPr/>
        </p:nvSpPr>
        <p:spPr>
          <a:xfrm>
            <a:off x="6368717" y="4832683"/>
            <a:ext cx="2470484" cy="721894"/>
          </a:xfrm>
          <a:prstGeom prst="rect">
            <a:avLst/>
          </a:prstGeom>
          <a:solidFill>
            <a:schemeClr val="accent3"/>
          </a:solidFill>
          <a:ln w="12700" cap="flat" cmpd="sng">
            <a:solidFill>
              <a:srgbClr val="84351B"/>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b="0" i="0" u="none" strike="noStrike" cap="none">
                <a:solidFill>
                  <a:schemeClr val="lt1"/>
                </a:solidFill>
                <a:latin typeface="Calibri"/>
                <a:ea typeface="Calibri"/>
                <a:cs typeface="Calibri"/>
                <a:sym typeface="Calibri"/>
              </a:rPr>
              <a:t>CAUSA</a:t>
            </a:r>
            <a:endParaRPr sz="1800" b="0" i="0" u="none" strike="noStrike" cap="none">
              <a:solidFill>
                <a:schemeClr val="lt1"/>
              </a:solidFill>
              <a:latin typeface="Calibri"/>
              <a:ea typeface="Calibri"/>
              <a:cs typeface="Calibri"/>
              <a:sym typeface="Calibri"/>
            </a:endParaRPr>
          </a:p>
        </p:txBody>
      </p:sp>
      <p:sp>
        <p:nvSpPr>
          <p:cNvPr id="268" name="Google Shape;268;p15"/>
          <p:cNvSpPr/>
          <p:nvPr/>
        </p:nvSpPr>
        <p:spPr>
          <a:xfrm>
            <a:off x="2061411" y="1620253"/>
            <a:ext cx="2470484" cy="721894"/>
          </a:xfrm>
          <a:prstGeom prst="rect">
            <a:avLst/>
          </a:prstGeom>
          <a:solidFill>
            <a:schemeClr val="accent5"/>
          </a:solidFill>
          <a:ln w="12700" cap="flat" cmpd="sng">
            <a:solidFill>
              <a:srgbClr val="946F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b="0" i="0" u="none" strike="noStrike" cap="none">
                <a:solidFill>
                  <a:schemeClr val="lt1"/>
                </a:solidFill>
                <a:latin typeface="Calibri"/>
                <a:ea typeface="Calibri"/>
                <a:cs typeface="Calibri"/>
                <a:sym typeface="Calibri"/>
              </a:rPr>
              <a:t>EFECTO</a:t>
            </a:r>
            <a:endParaRPr sz="1800" b="0" i="0" u="none" strike="noStrike" cap="none">
              <a:solidFill>
                <a:schemeClr val="lt1"/>
              </a:solidFill>
              <a:latin typeface="Calibri"/>
              <a:ea typeface="Calibri"/>
              <a:cs typeface="Calibri"/>
              <a:sym typeface="Calibri"/>
            </a:endParaRPr>
          </a:p>
        </p:txBody>
      </p:sp>
      <p:sp>
        <p:nvSpPr>
          <p:cNvPr id="269" name="Google Shape;269;p15"/>
          <p:cNvSpPr/>
          <p:nvPr/>
        </p:nvSpPr>
        <p:spPr>
          <a:xfrm>
            <a:off x="6368717" y="1620253"/>
            <a:ext cx="2470484" cy="721894"/>
          </a:xfrm>
          <a:prstGeom prst="rect">
            <a:avLst/>
          </a:prstGeom>
          <a:solidFill>
            <a:schemeClr val="accent5"/>
          </a:solidFill>
          <a:ln w="12700" cap="flat" cmpd="sng">
            <a:solidFill>
              <a:srgbClr val="946F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b="0" i="0" u="none" strike="noStrike" cap="none">
                <a:solidFill>
                  <a:schemeClr val="lt1"/>
                </a:solidFill>
                <a:latin typeface="Calibri"/>
                <a:ea typeface="Calibri"/>
                <a:cs typeface="Calibri"/>
                <a:sym typeface="Calibri"/>
              </a:rPr>
              <a:t>EFECTO</a:t>
            </a:r>
            <a:endParaRPr sz="1800" b="0" i="0" u="none" strike="noStrike" cap="none">
              <a:solidFill>
                <a:schemeClr val="lt1"/>
              </a:solidFill>
              <a:latin typeface="Calibri"/>
              <a:ea typeface="Calibri"/>
              <a:cs typeface="Calibri"/>
              <a:sym typeface="Calibri"/>
            </a:endParaRPr>
          </a:p>
        </p:txBody>
      </p:sp>
      <p:sp>
        <p:nvSpPr>
          <p:cNvPr id="270" name="Google Shape;270;p15"/>
          <p:cNvSpPr/>
          <p:nvPr/>
        </p:nvSpPr>
        <p:spPr>
          <a:xfrm>
            <a:off x="4122821" y="469233"/>
            <a:ext cx="2470484" cy="721894"/>
          </a:xfrm>
          <a:prstGeom prst="rect">
            <a:avLst/>
          </a:prstGeom>
          <a:solidFill>
            <a:schemeClr val="accent5"/>
          </a:solidFill>
          <a:ln w="12700" cap="flat" cmpd="sng">
            <a:solidFill>
              <a:srgbClr val="946F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b="0" i="0" u="none" strike="noStrike" cap="none">
                <a:solidFill>
                  <a:schemeClr val="lt1"/>
                </a:solidFill>
                <a:latin typeface="Calibri"/>
                <a:ea typeface="Calibri"/>
                <a:cs typeface="Calibri"/>
                <a:sym typeface="Calibri"/>
              </a:rPr>
              <a:t>EFECTO</a:t>
            </a:r>
            <a:endParaRPr sz="1800" b="0" i="0" u="none" strike="noStrike" cap="none">
              <a:solidFill>
                <a:schemeClr val="lt1"/>
              </a:solidFill>
              <a:latin typeface="Calibri"/>
              <a:ea typeface="Calibri"/>
              <a:cs typeface="Calibri"/>
              <a:sym typeface="Calibri"/>
            </a:endParaRPr>
          </a:p>
        </p:txBody>
      </p:sp>
      <p:sp>
        <p:nvSpPr>
          <p:cNvPr id="271" name="Google Shape;271;p15"/>
          <p:cNvSpPr/>
          <p:nvPr/>
        </p:nvSpPr>
        <p:spPr>
          <a:xfrm>
            <a:off x="3128211" y="4249152"/>
            <a:ext cx="545431" cy="425116"/>
          </a:xfrm>
          <a:prstGeom prst="upArrow">
            <a:avLst>
              <a:gd name="adj1" fmla="val 50000"/>
              <a:gd name="adj2" fmla="val 50000"/>
            </a:avLst>
          </a:prstGeom>
          <a:solidFill>
            <a:schemeClr val="dk1">
              <a:alpha val="5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72" name="Google Shape;272;p15"/>
          <p:cNvSpPr/>
          <p:nvPr/>
        </p:nvSpPr>
        <p:spPr>
          <a:xfrm>
            <a:off x="7331243" y="4249152"/>
            <a:ext cx="545431" cy="425116"/>
          </a:xfrm>
          <a:prstGeom prst="upArrow">
            <a:avLst>
              <a:gd name="adj1" fmla="val 50000"/>
              <a:gd name="adj2" fmla="val 50000"/>
            </a:avLst>
          </a:prstGeom>
          <a:solidFill>
            <a:schemeClr val="dk1">
              <a:alpha val="5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73" name="Google Shape;273;p15"/>
          <p:cNvSpPr/>
          <p:nvPr/>
        </p:nvSpPr>
        <p:spPr>
          <a:xfrm>
            <a:off x="3128210" y="2470484"/>
            <a:ext cx="545431" cy="425116"/>
          </a:xfrm>
          <a:prstGeom prst="upArrow">
            <a:avLst>
              <a:gd name="adj1" fmla="val 50000"/>
              <a:gd name="adj2" fmla="val 50000"/>
            </a:avLst>
          </a:prstGeom>
          <a:solidFill>
            <a:schemeClr val="dk1">
              <a:alpha val="5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74" name="Google Shape;274;p15"/>
          <p:cNvSpPr/>
          <p:nvPr/>
        </p:nvSpPr>
        <p:spPr>
          <a:xfrm>
            <a:off x="7331242" y="2440406"/>
            <a:ext cx="545431" cy="425116"/>
          </a:xfrm>
          <a:prstGeom prst="upArrow">
            <a:avLst>
              <a:gd name="adj1" fmla="val 50000"/>
              <a:gd name="adj2" fmla="val 50000"/>
            </a:avLst>
          </a:prstGeom>
          <a:solidFill>
            <a:schemeClr val="dk1">
              <a:alpha val="5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75" name="Google Shape;275;p15"/>
          <p:cNvSpPr/>
          <p:nvPr/>
        </p:nvSpPr>
        <p:spPr>
          <a:xfrm>
            <a:off x="5153526" y="1288382"/>
            <a:ext cx="545431" cy="425116"/>
          </a:xfrm>
          <a:prstGeom prst="upArrow">
            <a:avLst>
              <a:gd name="adj1" fmla="val 50000"/>
              <a:gd name="adj2" fmla="val 50000"/>
            </a:avLst>
          </a:prstGeom>
          <a:solidFill>
            <a:schemeClr val="dk1">
              <a:alpha val="5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s-MX" sz="4000" b="1"/>
              <a:t>Definición</a:t>
            </a:r>
            <a:r>
              <a:rPr lang="es-MX" b="1"/>
              <a:t> del objetivo</a:t>
            </a:r>
            <a:endParaRPr b="1"/>
          </a:p>
        </p:txBody>
      </p:sp>
      <p:sp>
        <p:nvSpPr>
          <p:cNvPr id="281" name="Google Shape;281;p1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dk1"/>
              </a:buClr>
              <a:buSzPts val="2600"/>
              <a:buNone/>
            </a:pPr>
            <a:r>
              <a:rPr lang="es-MX" sz="2600"/>
              <a:t>El  objetivo  se define a partir del  problema central  identificado  anteriormente.</a:t>
            </a:r>
            <a:endParaRPr/>
          </a:p>
          <a:p>
            <a:pPr marL="0" lvl="0" indent="0" algn="just" rtl="0">
              <a:lnSpc>
                <a:spcPct val="90000"/>
              </a:lnSpc>
              <a:spcBef>
                <a:spcPts val="1000"/>
              </a:spcBef>
              <a:spcAft>
                <a:spcPts val="0"/>
              </a:spcAft>
              <a:buClr>
                <a:schemeClr val="dk1"/>
              </a:buClr>
              <a:buSzPts val="2600"/>
              <a:buNone/>
            </a:pPr>
            <a:endParaRPr sz="2600"/>
          </a:p>
          <a:p>
            <a:pPr marL="0" lvl="0" indent="0" algn="just" rtl="0">
              <a:lnSpc>
                <a:spcPct val="90000"/>
              </a:lnSpc>
              <a:spcBef>
                <a:spcPts val="1000"/>
              </a:spcBef>
              <a:spcAft>
                <a:spcPts val="0"/>
              </a:spcAft>
              <a:buClr>
                <a:schemeClr val="dk1"/>
              </a:buClr>
              <a:buSzPts val="2600"/>
              <a:buNone/>
            </a:pPr>
            <a:r>
              <a:rPr lang="es-MX" sz="2600"/>
              <a:t>La solución  de este  problema, expresado en el  objetivo y el  resultado  esperado comprenderá el  programa, se convierte  en la  razón  de ser  del  programa.</a:t>
            </a:r>
            <a:endParaRPr/>
          </a:p>
          <a:p>
            <a:pPr marL="0" lvl="0" indent="0" algn="just" rtl="0">
              <a:lnSpc>
                <a:spcPct val="90000"/>
              </a:lnSpc>
              <a:spcBef>
                <a:spcPts val="1000"/>
              </a:spcBef>
              <a:spcAft>
                <a:spcPts val="0"/>
              </a:spcAft>
              <a:buClr>
                <a:schemeClr val="dk1"/>
              </a:buClr>
              <a:buSzPts val="2600"/>
              <a:buNone/>
            </a:pPr>
            <a:endParaRPr sz="2600"/>
          </a:p>
          <a:p>
            <a:pPr marL="0" lvl="0" indent="0" algn="just" rtl="0">
              <a:lnSpc>
                <a:spcPct val="90000"/>
              </a:lnSpc>
              <a:spcBef>
                <a:spcPts val="1000"/>
              </a:spcBef>
              <a:spcAft>
                <a:spcPts val="0"/>
              </a:spcAft>
              <a:buClr>
                <a:schemeClr val="dk1"/>
              </a:buClr>
              <a:buSzPts val="2600"/>
              <a:buNone/>
            </a:pPr>
            <a:r>
              <a:rPr lang="es-MX" sz="2600"/>
              <a:t>El  análisis del  objetivo se realiza con base en el diseño de un árbol  del objetivo, el cual  nos permite describir la situación que se alcanzará  cuando se solucionen  los  problemas detectados  en el árbol  del problema.</a:t>
            </a:r>
            <a:endParaRPr/>
          </a:p>
          <a:p>
            <a:pPr marL="0" lvl="0" indent="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17"/>
          <p:cNvSpPr/>
          <p:nvPr/>
        </p:nvSpPr>
        <p:spPr>
          <a:xfrm>
            <a:off x="1467853" y="3128211"/>
            <a:ext cx="2486526" cy="1347536"/>
          </a:xfrm>
          <a:prstGeom prst="ellipse">
            <a:avLst/>
          </a:prstGeom>
          <a:solidFill>
            <a:schemeClr val="accent1"/>
          </a:solidFill>
          <a:ln w="12700" cap="flat" cmpd="sng">
            <a:solidFill>
              <a:srgbClr val="A93718"/>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2400" b="0" i="0" u="none" strike="noStrike" cap="none">
                <a:solidFill>
                  <a:schemeClr val="lt1"/>
                </a:solidFill>
                <a:latin typeface="Calibri"/>
                <a:ea typeface="Calibri"/>
                <a:cs typeface="Calibri"/>
                <a:sym typeface="Calibri"/>
              </a:rPr>
              <a:t>PROBLEMA</a:t>
            </a:r>
            <a:endParaRPr sz="2400" b="0" i="0" u="none" strike="noStrike" cap="none">
              <a:solidFill>
                <a:schemeClr val="lt1"/>
              </a:solidFill>
              <a:latin typeface="Calibri"/>
              <a:ea typeface="Calibri"/>
              <a:cs typeface="Calibri"/>
              <a:sym typeface="Calibri"/>
            </a:endParaRPr>
          </a:p>
        </p:txBody>
      </p:sp>
      <p:sp>
        <p:nvSpPr>
          <p:cNvPr id="287" name="Google Shape;287;p17"/>
          <p:cNvSpPr/>
          <p:nvPr/>
        </p:nvSpPr>
        <p:spPr>
          <a:xfrm>
            <a:off x="8165432" y="3128211"/>
            <a:ext cx="2486526" cy="1347536"/>
          </a:xfrm>
          <a:prstGeom prst="ellipse">
            <a:avLst/>
          </a:prstGeom>
          <a:solidFill>
            <a:srgbClr val="7DBA50"/>
          </a:solidFill>
          <a:ln w="12700" cap="flat" cmpd="sng">
            <a:solidFill>
              <a:srgbClr val="7DBA5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2400" b="0" i="0" u="none" strike="noStrike" cap="none">
                <a:solidFill>
                  <a:schemeClr val="lt1"/>
                </a:solidFill>
                <a:latin typeface="Calibri"/>
                <a:ea typeface="Calibri"/>
                <a:cs typeface="Calibri"/>
                <a:sym typeface="Calibri"/>
              </a:rPr>
              <a:t>OBJETIVO</a:t>
            </a:r>
            <a:endParaRPr sz="2400" b="0" i="0" u="none" strike="noStrike" cap="none">
              <a:solidFill>
                <a:schemeClr val="lt1"/>
              </a:solidFill>
              <a:latin typeface="Calibri"/>
              <a:ea typeface="Calibri"/>
              <a:cs typeface="Calibri"/>
              <a:sym typeface="Calibri"/>
            </a:endParaRPr>
          </a:p>
        </p:txBody>
      </p:sp>
      <p:sp>
        <p:nvSpPr>
          <p:cNvPr id="288" name="Google Shape;288;p17"/>
          <p:cNvSpPr txBox="1"/>
          <p:nvPr/>
        </p:nvSpPr>
        <p:spPr>
          <a:xfrm>
            <a:off x="2005261" y="2213811"/>
            <a:ext cx="174056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400" b="0" i="0" u="none" strike="noStrike" cap="none">
                <a:solidFill>
                  <a:schemeClr val="dk1"/>
                </a:solidFill>
                <a:latin typeface="Calibri"/>
                <a:ea typeface="Calibri"/>
                <a:cs typeface="Calibri"/>
                <a:sym typeface="Calibri"/>
              </a:rPr>
              <a:t>EFECTOS</a:t>
            </a:r>
            <a:endParaRPr sz="2400">
              <a:solidFill>
                <a:schemeClr val="dk1"/>
              </a:solidFill>
              <a:latin typeface="Calibri"/>
              <a:ea typeface="Calibri"/>
              <a:cs typeface="Calibri"/>
              <a:sym typeface="Calibri"/>
            </a:endParaRPr>
          </a:p>
        </p:txBody>
      </p:sp>
      <p:sp>
        <p:nvSpPr>
          <p:cNvPr id="289" name="Google Shape;289;p17"/>
          <p:cNvSpPr txBox="1"/>
          <p:nvPr/>
        </p:nvSpPr>
        <p:spPr>
          <a:xfrm>
            <a:off x="2005262" y="5045242"/>
            <a:ext cx="174056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400">
                <a:solidFill>
                  <a:schemeClr val="dk1"/>
                </a:solidFill>
                <a:latin typeface="Calibri"/>
                <a:ea typeface="Calibri"/>
                <a:cs typeface="Calibri"/>
                <a:sym typeface="Calibri"/>
              </a:rPr>
              <a:t>CAUSAS</a:t>
            </a:r>
            <a:endParaRPr sz="2400">
              <a:solidFill>
                <a:schemeClr val="dk1"/>
              </a:solidFill>
              <a:latin typeface="Calibri"/>
              <a:ea typeface="Calibri"/>
              <a:cs typeface="Calibri"/>
              <a:sym typeface="Calibri"/>
            </a:endParaRPr>
          </a:p>
        </p:txBody>
      </p:sp>
      <p:sp>
        <p:nvSpPr>
          <p:cNvPr id="290" name="Google Shape;290;p17"/>
          <p:cNvSpPr txBox="1"/>
          <p:nvPr/>
        </p:nvSpPr>
        <p:spPr>
          <a:xfrm>
            <a:off x="8911389" y="2213810"/>
            <a:ext cx="174056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400">
                <a:solidFill>
                  <a:schemeClr val="dk1"/>
                </a:solidFill>
                <a:latin typeface="Calibri"/>
                <a:ea typeface="Calibri"/>
                <a:cs typeface="Calibri"/>
                <a:sym typeface="Calibri"/>
              </a:rPr>
              <a:t>FINES</a:t>
            </a:r>
            <a:endParaRPr sz="2400">
              <a:solidFill>
                <a:schemeClr val="dk1"/>
              </a:solidFill>
              <a:latin typeface="Calibri"/>
              <a:ea typeface="Calibri"/>
              <a:cs typeface="Calibri"/>
              <a:sym typeface="Calibri"/>
            </a:endParaRPr>
          </a:p>
        </p:txBody>
      </p:sp>
      <p:sp>
        <p:nvSpPr>
          <p:cNvPr id="291" name="Google Shape;291;p17"/>
          <p:cNvSpPr txBox="1"/>
          <p:nvPr/>
        </p:nvSpPr>
        <p:spPr>
          <a:xfrm>
            <a:off x="8791071" y="5045242"/>
            <a:ext cx="174056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400">
                <a:solidFill>
                  <a:schemeClr val="dk1"/>
                </a:solidFill>
                <a:latin typeface="Calibri"/>
                <a:ea typeface="Calibri"/>
                <a:cs typeface="Calibri"/>
                <a:sym typeface="Calibri"/>
              </a:rPr>
              <a:t>MEDIOS</a:t>
            </a:r>
            <a:endParaRPr sz="2400">
              <a:solidFill>
                <a:schemeClr val="dk1"/>
              </a:solidFill>
              <a:latin typeface="Calibri"/>
              <a:ea typeface="Calibri"/>
              <a:cs typeface="Calibri"/>
              <a:sym typeface="Calibri"/>
            </a:endParaRPr>
          </a:p>
        </p:txBody>
      </p:sp>
      <p:sp>
        <p:nvSpPr>
          <p:cNvPr id="292" name="Google Shape;292;p17"/>
          <p:cNvSpPr/>
          <p:nvPr/>
        </p:nvSpPr>
        <p:spPr>
          <a:xfrm>
            <a:off x="1122948" y="1351549"/>
            <a:ext cx="3176336" cy="385010"/>
          </a:xfrm>
          <a:prstGeom prst="rect">
            <a:avLst/>
          </a:prstGeom>
          <a:noFill/>
          <a:ln w="12700" cap="flat" cmpd="sng">
            <a:solidFill>
              <a:srgbClr val="A93718"/>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2400">
                <a:solidFill>
                  <a:schemeClr val="dk1"/>
                </a:solidFill>
                <a:latin typeface="Calibri"/>
                <a:ea typeface="Calibri"/>
                <a:cs typeface="Calibri"/>
                <a:sym typeface="Calibri"/>
              </a:rPr>
              <a:t>ÁRBOL DE PROBLEMAS</a:t>
            </a:r>
            <a:endParaRPr sz="2400">
              <a:solidFill>
                <a:schemeClr val="dk1"/>
              </a:solidFill>
              <a:latin typeface="Calibri"/>
              <a:ea typeface="Calibri"/>
              <a:cs typeface="Calibri"/>
              <a:sym typeface="Calibri"/>
            </a:endParaRPr>
          </a:p>
        </p:txBody>
      </p:sp>
      <p:sp>
        <p:nvSpPr>
          <p:cNvPr id="293" name="Google Shape;293;p17"/>
          <p:cNvSpPr/>
          <p:nvPr/>
        </p:nvSpPr>
        <p:spPr>
          <a:xfrm>
            <a:off x="7547811" y="1259305"/>
            <a:ext cx="3176336" cy="385010"/>
          </a:xfrm>
          <a:prstGeom prst="rect">
            <a:avLst/>
          </a:prstGeom>
          <a:noFill/>
          <a:ln w="12700" cap="flat" cmpd="sng">
            <a:solidFill>
              <a:srgbClr val="A93718"/>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2400">
                <a:solidFill>
                  <a:schemeClr val="dk1"/>
                </a:solidFill>
                <a:latin typeface="Calibri"/>
                <a:ea typeface="Calibri"/>
                <a:cs typeface="Calibri"/>
                <a:sym typeface="Calibri"/>
              </a:rPr>
              <a:t>ÁRBOL DE OBJETIVOS</a:t>
            </a:r>
            <a:endParaRPr sz="2400">
              <a:solidFill>
                <a:schemeClr val="dk1"/>
              </a:solidFill>
              <a:latin typeface="Calibri"/>
              <a:ea typeface="Calibri"/>
              <a:cs typeface="Calibri"/>
              <a:sym typeface="Calibri"/>
            </a:endParaRPr>
          </a:p>
        </p:txBody>
      </p:sp>
      <p:sp>
        <p:nvSpPr>
          <p:cNvPr id="294" name="Google Shape;294;p17"/>
          <p:cNvSpPr/>
          <p:nvPr/>
        </p:nvSpPr>
        <p:spPr>
          <a:xfrm>
            <a:off x="4154905" y="3533274"/>
            <a:ext cx="3810000" cy="537410"/>
          </a:xfrm>
          <a:prstGeom prst="rightArrow">
            <a:avLst>
              <a:gd name="adj1" fmla="val 50000"/>
              <a:gd name="adj2" fmla="val 50000"/>
            </a:avLst>
          </a:prstGeom>
          <a:solidFill>
            <a:srgbClr val="FED04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95" name="Google Shape;295;p17"/>
          <p:cNvSpPr/>
          <p:nvPr/>
        </p:nvSpPr>
        <p:spPr>
          <a:xfrm>
            <a:off x="4154905" y="2175938"/>
            <a:ext cx="3810000" cy="537410"/>
          </a:xfrm>
          <a:prstGeom prst="rightArrow">
            <a:avLst>
              <a:gd name="adj1" fmla="val 50000"/>
              <a:gd name="adj2" fmla="val 50000"/>
            </a:avLst>
          </a:prstGeom>
          <a:solidFill>
            <a:srgbClr val="FED04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96" name="Google Shape;296;p17"/>
          <p:cNvSpPr/>
          <p:nvPr/>
        </p:nvSpPr>
        <p:spPr>
          <a:xfrm>
            <a:off x="4154905" y="5007369"/>
            <a:ext cx="3810000" cy="537410"/>
          </a:xfrm>
          <a:prstGeom prst="rightArrow">
            <a:avLst>
              <a:gd name="adj1" fmla="val 50000"/>
              <a:gd name="adj2" fmla="val 50000"/>
            </a:avLst>
          </a:prstGeom>
          <a:solidFill>
            <a:srgbClr val="FED04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97" name="Google Shape;297;p17"/>
          <p:cNvSpPr/>
          <p:nvPr/>
        </p:nvSpPr>
        <p:spPr>
          <a:xfrm>
            <a:off x="2470485" y="4644189"/>
            <a:ext cx="397040" cy="363180"/>
          </a:xfrm>
          <a:prstGeom prst="upArrow">
            <a:avLst>
              <a:gd name="adj1" fmla="val 50000"/>
              <a:gd name="adj2" fmla="val 50000"/>
            </a:avLst>
          </a:prstGeom>
          <a:solidFill>
            <a:srgbClr val="FED04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98" name="Google Shape;298;p17"/>
          <p:cNvSpPr/>
          <p:nvPr/>
        </p:nvSpPr>
        <p:spPr>
          <a:xfrm>
            <a:off x="2512596" y="2680810"/>
            <a:ext cx="397040" cy="363180"/>
          </a:xfrm>
          <a:prstGeom prst="upArrow">
            <a:avLst>
              <a:gd name="adj1" fmla="val 50000"/>
              <a:gd name="adj2" fmla="val 50000"/>
            </a:avLst>
          </a:prstGeom>
          <a:solidFill>
            <a:srgbClr val="FED04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99" name="Google Shape;299;p17"/>
          <p:cNvSpPr/>
          <p:nvPr/>
        </p:nvSpPr>
        <p:spPr>
          <a:xfrm>
            <a:off x="9210175" y="4644189"/>
            <a:ext cx="397040" cy="363180"/>
          </a:xfrm>
          <a:prstGeom prst="upArrow">
            <a:avLst>
              <a:gd name="adj1" fmla="val 50000"/>
              <a:gd name="adj2" fmla="val 50000"/>
            </a:avLst>
          </a:prstGeom>
          <a:solidFill>
            <a:srgbClr val="FED04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0" name="Google Shape;300;p17"/>
          <p:cNvSpPr/>
          <p:nvPr/>
        </p:nvSpPr>
        <p:spPr>
          <a:xfrm>
            <a:off x="9208168" y="2680810"/>
            <a:ext cx="397040" cy="363180"/>
          </a:xfrm>
          <a:prstGeom prst="upArrow">
            <a:avLst>
              <a:gd name="adj1" fmla="val 50000"/>
              <a:gd name="adj2" fmla="val 50000"/>
            </a:avLst>
          </a:prstGeom>
          <a:solidFill>
            <a:srgbClr val="FED04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Calibri"/>
              <a:buNone/>
            </a:pPr>
            <a:r>
              <a:rPr lang="es-MX" sz="3600"/>
              <a:t>Árbol de objetivos</a:t>
            </a:r>
            <a:endParaRPr sz="3600"/>
          </a:p>
        </p:txBody>
      </p:sp>
      <p:sp>
        <p:nvSpPr>
          <p:cNvPr id="306" name="Google Shape;306;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dk1"/>
              </a:buClr>
              <a:buSzPts val="2800"/>
              <a:buNone/>
            </a:pPr>
            <a:r>
              <a:rPr lang="es-MX"/>
              <a:t>Se construye  un árbol  de objetivos  partiendo del  árbol  del  problema, buscando una solución  para cada uno de los  recuadros de dicho árbol redactado de una manera  positiva.</a:t>
            </a:r>
            <a:endParaRPr/>
          </a:p>
          <a:p>
            <a:pPr marL="228600" lvl="0" indent="-50800" algn="just" rtl="0">
              <a:lnSpc>
                <a:spcPct val="90000"/>
              </a:lnSpc>
              <a:spcBef>
                <a:spcPts val="1000"/>
              </a:spcBef>
              <a:spcAft>
                <a:spcPts val="0"/>
              </a:spcAft>
              <a:buClr>
                <a:schemeClr val="dk1"/>
              </a:buClr>
              <a:buSzPts val="2800"/>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19"/>
          <p:cNvSpPr/>
          <p:nvPr/>
        </p:nvSpPr>
        <p:spPr>
          <a:xfrm>
            <a:off x="1708485" y="3023937"/>
            <a:ext cx="7411452" cy="1066800"/>
          </a:xfrm>
          <a:prstGeom prst="rect">
            <a:avLst/>
          </a:prstGeom>
          <a:solidFill>
            <a:srgbClr val="7DBA50"/>
          </a:solidFill>
          <a:ln w="12700" cap="flat" cmpd="sng">
            <a:solidFill>
              <a:srgbClr val="7DBA5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a:solidFill>
                  <a:schemeClr val="lt1"/>
                </a:solidFill>
                <a:latin typeface="Calibri"/>
                <a:ea typeface="Calibri"/>
                <a:cs typeface="Calibri"/>
                <a:sym typeface="Calibri"/>
              </a:rPr>
              <a:t>OBJETIVO</a:t>
            </a:r>
            <a:endParaRPr sz="1800">
              <a:solidFill>
                <a:schemeClr val="lt1"/>
              </a:solidFill>
              <a:latin typeface="Calibri"/>
              <a:ea typeface="Calibri"/>
              <a:cs typeface="Calibri"/>
              <a:sym typeface="Calibri"/>
            </a:endParaRPr>
          </a:p>
        </p:txBody>
      </p:sp>
      <p:sp>
        <p:nvSpPr>
          <p:cNvPr id="312" name="Google Shape;312;p19"/>
          <p:cNvSpPr/>
          <p:nvPr/>
        </p:nvSpPr>
        <p:spPr>
          <a:xfrm>
            <a:off x="2061411" y="4832683"/>
            <a:ext cx="2470484" cy="721894"/>
          </a:xfrm>
          <a:prstGeom prst="rect">
            <a:avLst/>
          </a:prstGeom>
          <a:solidFill>
            <a:srgbClr val="0D5C91"/>
          </a:solidFill>
          <a:ln w="12700" cap="flat" cmpd="sng">
            <a:solidFill>
              <a:srgbClr val="0D5C9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a:solidFill>
                  <a:schemeClr val="lt1"/>
                </a:solidFill>
                <a:latin typeface="Calibri"/>
                <a:ea typeface="Calibri"/>
                <a:cs typeface="Calibri"/>
                <a:sym typeface="Calibri"/>
              </a:rPr>
              <a:t>MEDIO</a:t>
            </a:r>
            <a:endParaRPr sz="1800">
              <a:solidFill>
                <a:schemeClr val="lt1"/>
              </a:solidFill>
              <a:latin typeface="Calibri"/>
              <a:ea typeface="Calibri"/>
              <a:cs typeface="Calibri"/>
              <a:sym typeface="Calibri"/>
            </a:endParaRPr>
          </a:p>
        </p:txBody>
      </p:sp>
      <p:sp>
        <p:nvSpPr>
          <p:cNvPr id="313" name="Google Shape;313;p19"/>
          <p:cNvSpPr/>
          <p:nvPr/>
        </p:nvSpPr>
        <p:spPr>
          <a:xfrm>
            <a:off x="6368717" y="4832683"/>
            <a:ext cx="2470484" cy="721894"/>
          </a:xfrm>
          <a:prstGeom prst="rect">
            <a:avLst/>
          </a:prstGeom>
          <a:solidFill>
            <a:srgbClr val="0D5C91"/>
          </a:solidFill>
          <a:ln w="12700" cap="flat" cmpd="sng">
            <a:solidFill>
              <a:srgbClr val="0D5C9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a:solidFill>
                  <a:schemeClr val="lt1"/>
                </a:solidFill>
                <a:latin typeface="Calibri"/>
                <a:ea typeface="Calibri"/>
                <a:cs typeface="Calibri"/>
                <a:sym typeface="Calibri"/>
              </a:rPr>
              <a:t>MEDIO</a:t>
            </a:r>
            <a:endParaRPr sz="1800">
              <a:solidFill>
                <a:schemeClr val="lt1"/>
              </a:solidFill>
              <a:latin typeface="Calibri"/>
              <a:ea typeface="Calibri"/>
              <a:cs typeface="Calibri"/>
              <a:sym typeface="Calibri"/>
            </a:endParaRPr>
          </a:p>
        </p:txBody>
      </p:sp>
      <p:sp>
        <p:nvSpPr>
          <p:cNvPr id="314" name="Google Shape;314;p19"/>
          <p:cNvSpPr/>
          <p:nvPr/>
        </p:nvSpPr>
        <p:spPr>
          <a:xfrm>
            <a:off x="2061411" y="1620253"/>
            <a:ext cx="2470484" cy="721894"/>
          </a:xfrm>
          <a:prstGeom prst="rect">
            <a:avLst/>
          </a:prstGeom>
          <a:solidFill>
            <a:schemeClr val="accent5"/>
          </a:solidFill>
          <a:ln w="12700" cap="flat" cmpd="sng">
            <a:solidFill>
              <a:srgbClr val="946F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a:solidFill>
                  <a:schemeClr val="lt1"/>
                </a:solidFill>
                <a:latin typeface="Calibri"/>
                <a:ea typeface="Calibri"/>
                <a:cs typeface="Calibri"/>
                <a:sym typeface="Calibri"/>
              </a:rPr>
              <a:t>FINES</a:t>
            </a:r>
            <a:endParaRPr sz="1800">
              <a:solidFill>
                <a:schemeClr val="lt1"/>
              </a:solidFill>
              <a:latin typeface="Calibri"/>
              <a:ea typeface="Calibri"/>
              <a:cs typeface="Calibri"/>
              <a:sym typeface="Calibri"/>
            </a:endParaRPr>
          </a:p>
        </p:txBody>
      </p:sp>
      <p:sp>
        <p:nvSpPr>
          <p:cNvPr id="315" name="Google Shape;315;p19"/>
          <p:cNvSpPr/>
          <p:nvPr/>
        </p:nvSpPr>
        <p:spPr>
          <a:xfrm>
            <a:off x="6368717" y="1620253"/>
            <a:ext cx="2470484" cy="721894"/>
          </a:xfrm>
          <a:prstGeom prst="rect">
            <a:avLst/>
          </a:prstGeom>
          <a:solidFill>
            <a:schemeClr val="accent5"/>
          </a:solidFill>
          <a:ln w="12700" cap="flat" cmpd="sng">
            <a:solidFill>
              <a:srgbClr val="946F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a:solidFill>
                  <a:schemeClr val="lt1"/>
                </a:solidFill>
                <a:latin typeface="Calibri"/>
                <a:ea typeface="Calibri"/>
                <a:cs typeface="Calibri"/>
                <a:sym typeface="Calibri"/>
              </a:rPr>
              <a:t>FINES</a:t>
            </a:r>
            <a:endParaRPr sz="1800">
              <a:solidFill>
                <a:schemeClr val="lt1"/>
              </a:solidFill>
              <a:latin typeface="Calibri"/>
              <a:ea typeface="Calibri"/>
              <a:cs typeface="Calibri"/>
              <a:sym typeface="Calibri"/>
            </a:endParaRPr>
          </a:p>
        </p:txBody>
      </p:sp>
      <p:sp>
        <p:nvSpPr>
          <p:cNvPr id="316" name="Google Shape;316;p19"/>
          <p:cNvSpPr/>
          <p:nvPr/>
        </p:nvSpPr>
        <p:spPr>
          <a:xfrm>
            <a:off x="4178969" y="408073"/>
            <a:ext cx="2470484" cy="721894"/>
          </a:xfrm>
          <a:prstGeom prst="rect">
            <a:avLst/>
          </a:prstGeom>
          <a:solidFill>
            <a:schemeClr val="accent5"/>
          </a:solidFill>
          <a:ln w="12700" cap="flat" cmpd="sng">
            <a:solidFill>
              <a:srgbClr val="946F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a:solidFill>
                  <a:schemeClr val="lt1"/>
                </a:solidFill>
                <a:latin typeface="Calibri"/>
                <a:ea typeface="Calibri"/>
                <a:cs typeface="Calibri"/>
                <a:sym typeface="Calibri"/>
              </a:rPr>
              <a:t>FIN</a:t>
            </a:r>
            <a:endParaRPr sz="1800">
              <a:solidFill>
                <a:schemeClr val="lt1"/>
              </a:solidFill>
              <a:latin typeface="Calibri"/>
              <a:ea typeface="Calibri"/>
              <a:cs typeface="Calibri"/>
              <a:sym typeface="Calibri"/>
            </a:endParaRPr>
          </a:p>
        </p:txBody>
      </p:sp>
      <p:sp>
        <p:nvSpPr>
          <p:cNvPr id="317" name="Google Shape;317;p19"/>
          <p:cNvSpPr/>
          <p:nvPr/>
        </p:nvSpPr>
        <p:spPr>
          <a:xfrm>
            <a:off x="3128211" y="4249152"/>
            <a:ext cx="545431" cy="425116"/>
          </a:xfrm>
          <a:prstGeom prst="upArrow">
            <a:avLst>
              <a:gd name="adj1" fmla="val 50000"/>
              <a:gd name="adj2" fmla="val 50000"/>
            </a:avLst>
          </a:prstGeom>
          <a:solidFill>
            <a:schemeClr val="dk1">
              <a:alpha val="5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8" name="Google Shape;318;p19"/>
          <p:cNvSpPr/>
          <p:nvPr/>
        </p:nvSpPr>
        <p:spPr>
          <a:xfrm>
            <a:off x="7331243" y="4249152"/>
            <a:ext cx="545431" cy="425116"/>
          </a:xfrm>
          <a:prstGeom prst="upArrow">
            <a:avLst>
              <a:gd name="adj1" fmla="val 50000"/>
              <a:gd name="adj2" fmla="val 50000"/>
            </a:avLst>
          </a:prstGeom>
          <a:solidFill>
            <a:schemeClr val="dk1">
              <a:alpha val="5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9" name="Google Shape;319;p19"/>
          <p:cNvSpPr/>
          <p:nvPr/>
        </p:nvSpPr>
        <p:spPr>
          <a:xfrm>
            <a:off x="3128210" y="2470484"/>
            <a:ext cx="545431" cy="425116"/>
          </a:xfrm>
          <a:prstGeom prst="upArrow">
            <a:avLst>
              <a:gd name="adj1" fmla="val 50000"/>
              <a:gd name="adj2" fmla="val 50000"/>
            </a:avLst>
          </a:prstGeom>
          <a:solidFill>
            <a:schemeClr val="dk1">
              <a:alpha val="5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0" name="Google Shape;320;p19"/>
          <p:cNvSpPr/>
          <p:nvPr/>
        </p:nvSpPr>
        <p:spPr>
          <a:xfrm>
            <a:off x="7331242" y="2440406"/>
            <a:ext cx="545431" cy="425116"/>
          </a:xfrm>
          <a:prstGeom prst="upArrow">
            <a:avLst>
              <a:gd name="adj1" fmla="val 50000"/>
              <a:gd name="adj2" fmla="val 50000"/>
            </a:avLst>
          </a:prstGeom>
          <a:solidFill>
            <a:schemeClr val="dk1">
              <a:alpha val="5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1" name="Google Shape;321;p19"/>
          <p:cNvSpPr/>
          <p:nvPr/>
        </p:nvSpPr>
        <p:spPr>
          <a:xfrm>
            <a:off x="5153526" y="1288382"/>
            <a:ext cx="545431" cy="425116"/>
          </a:xfrm>
          <a:prstGeom prst="upArrow">
            <a:avLst>
              <a:gd name="adj1" fmla="val 50000"/>
              <a:gd name="adj2" fmla="val 50000"/>
            </a:avLst>
          </a:prstGeom>
          <a:solidFill>
            <a:schemeClr val="dk1">
              <a:alpha val="5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s-MX" b="1"/>
              <a:t>Selección de alternativa</a:t>
            </a:r>
            <a:endParaRPr b="1"/>
          </a:p>
        </p:txBody>
      </p:sp>
      <p:sp>
        <p:nvSpPr>
          <p:cNvPr id="327" name="Google Shape;327;p2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dk1"/>
              </a:buClr>
              <a:buSzPts val="2400"/>
              <a:buNone/>
            </a:pPr>
            <a:r>
              <a:rPr lang="es-MX" sz="2400"/>
              <a:t>Determinar las medidas que constituirán la intervención gubernamental, tomando en cuenta los medios para alcanzar el objetivo, se consideran aquellos que están en el ámbito de competencia de la unidad responsable del programa.</a:t>
            </a:r>
            <a:endParaRPr/>
          </a:p>
          <a:p>
            <a:pPr marL="0" lvl="0" indent="0" algn="just" rtl="0">
              <a:lnSpc>
                <a:spcPct val="90000"/>
              </a:lnSpc>
              <a:spcBef>
                <a:spcPts val="1000"/>
              </a:spcBef>
              <a:spcAft>
                <a:spcPts val="0"/>
              </a:spcAft>
              <a:buClr>
                <a:schemeClr val="dk1"/>
              </a:buClr>
              <a:buSzPts val="2400"/>
              <a:buNone/>
            </a:pPr>
            <a:endParaRPr sz="2400"/>
          </a:p>
          <a:p>
            <a:pPr marL="0" lvl="0" indent="0" algn="just" rtl="0">
              <a:lnSpc>
                <a:spcPct val="90000"/>
              </a:lnSpc>
              <a:spcBef>
                <a:spcPts val="1000"/>
              </a:spcBef>
              <a:spcAft>
                <a:spcPts val="0"/>
              </a:spcAft>
              <a:buClr>
                <a:schemeClr val="dk1"/>
              </a:buClr>
              <a:buSzPts val="2400"/>
              <a:buNone/>
            </a:pPr>
            <a:r>
              <a:rPr lang="es-MX" sz="2400"/>
              <a:t>Para elegir la(s) estrategias(s) optimas(s) para la solución del problema se requiere:</a:t>
            </a:r>
            <a:endParaRPr/>
          </a:p>
          <a:p>
            <a:pPr marL="228600" lvl="0" indent="-228600" algn="just" rtl="0">
              <a:lnSpc>
                <a:spcPct val="90000"/>
              </a:lnSpc>
              <a:spcBef>
                <a:spcPts val="1000"/>
              </a:spcBef>
              <a:spcAft>
                <a:spcPts val="0"/>
              </a:spcAft>
              <a:buClr>
                <a:schemeClr val="dk1"/>
              </a:buClr>
              <a:buSzPts val="2400"/>
              <a:buChar char="•"/>
            </a:pPr>
            <a:r>
              <a:rPr lang="es-MX" sz="2400"/>
              <a:t>Análisis interno: Presupuesto disponible, recursos técnicos y personal disponible.</a:t>
            </a:r>
            <a:endParaRPr/>
          </a:p>
          <a:p>
            <a:pPr marL="228600" lvl="0" indent="-228600" algn="just" rtl="0">
              <a:lnSpc>
                <a:spcPct val="90000"/>
              </a:lnSpc>
              <a:spcBef>
                <a:spcPts val="1000"/>
              </a:spcBef>
              <a:spcAft>
                <a:spcPts val="0"/>
              </a:spcAft>
              <a:buClr>
                <a:schemeClr val="dk1"/>
              </a:buClr>
              <a:buSzPts val="2400"/>
              <a:buChar char="•"/>
            </a:pPr>
            <a:r>
              <a:rPr lang="es-MX" sz="2400"/>
              <a:t>Análisis del entorno: Contexto social, económico o ambiental.</a:t>
            </a:r>
            <a:endParaRPr/>
          </a:p>
          <a:p>
            <a:pPr marL="0" lvl="0" indent="0" algn="just" rtl="0">
              <a:lnSpc>
                <a:spcPct val="90000"/>
              </a:lnSpc>
              <a:spcBef>
                <a:spcPts val="1000"/>
              </a:spcBef>
              <a:spcAft>
                <a:spcPts val="0"/>
              </a:spcAft>
              <a:buClr>
                <a:schemeClr val="dk1"/>
              </a:buClr>
              <a:buSzPts val="2800"/>
              <a:buNone/>
            </a:pPr>
            <a:endParaRPr/>
          </a:p>
          <a:p>
            <a:pPr marL="0" lvl="0" indent="0" algn="just" rtl="0">
              <a:lnSpc>
                <a:spcPct val="90000"/>
              </a:lnSpc>
              <a:spcBef>
                <a:spcPts val="1000"/>
              </a:spcBef>
              <a:spcAft>
                <a:spcPts val="0"/>
              </a:spcAft>
              <a:buClr>
                <a:schemeClr val="dk1"/>
              </a:buClr>
              <a:buSzPts val="2800"/>
              <a:buNone/>
            </a:pPr>
            <a:r>
              <a:rPr lang="es-MX"/>
              <a:t>¿Qué acciones deben realizarse para generar los medios y alcanzar el objetivo?</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21"/>
          <p:cNvSpPr txBox="1">
            <a:spLocks noGrp="1"/>
          </p:cNvSpPr>
          <p:nvPr>
            <p:ph type="title"/>
          </p:nvPr>
        </p:nvSpPr>
        <p:spPr>
          <a:xfrm>
            <a:off x="717885" y="0"/>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Calibri"/>
              <a:buNone/>
            </a:pPr>
            <a:r>
              <a:rPr lang="es-MX" sz="3600"/>
              <a:t>Ejemplo</a:t>
            </a:r>
            <a:endParaRPr sz="3600"/>
          </a:p>
        </p:txBody>
      </p:sp>
      <p:pic>
        <p:nvPicPr>
          <p:cNvPr id="333" name="Google Shape;333;p21"/>
          <p:cNvPicPr preferRelativeResize="0">
            <a:picLocks noGrp="1"/>
          </p:cNvPicPr>
          <p:nvPr>
            <p:ph type="body" idx="1"/>
          </p:nvPr>
        </p:nvPicPr>
        <p:blipFill rotWithShape="1">
          <a:blip r:embed="rId3">
            <a:alphaModFix/>
          </a:blip>
          <a:srcRect l="23271" t="23853" r="22695" b="14948"/>
          <a:stretch/>
        </p:blipFill>
        <p:spPr>
          <a:xfrm>
            <a:off x="2077453" y="1291781"/>
            <a:ext cx="7234990" cy="5121573"/>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pic>
        <p:nvPicPr>
          <p:cNvPr id="338" name="Google Shape;338;p22"/>
          <p:cNvPicPr preferRelativeResize="0">
            <a:picLocks noGrp="1"/>
          </p:cNvPicPr>
          <p:nvPr>
            <p:ph type="body" idx="1"/>
          </p:nvPr>
        </p:nvPicPr>
        <p:blipFill rotWithShape="1">
          <a:blip r:embed="rId3">
            <a:alphaModFix/>
          </a:blip>
          <a:srcRect l="25000" t="18691" r="20737" b="17529"/>
          <a:stretch/>
        </p:blipFill>
        <p:spPr>
          <a:xfrm>
            <a:off x="1868904" y="786606"/>
            <a:ext cx="7511411" cy="551794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pic>
        <p:nvPicPr>
          <p:cNvPr id="343" name="Google Shape;343;p23"/>
          <p:cNvPicPr preferRelativeResize="0">
            <a:picLocks noGrp="1"/>
          </p:cNvPicPr>
          <p:nvPr>
            <p:ph type="body" idx="1"/>
          </p:nvPr>
        </p:nvPicPr>
        <p:blipFill rotWithShape="1">
          <a:blip r:embed="rId3">
            <a:alphaModFix/>
          </a:blip>
          <a:srcRect l="23617" t="18692" r="20621" b="13842"/>
          <a:stretch/>
        </p:blipFill>
        <p:spPr>
          <a:xfrm>
            <a:off x="1676401" y="685831"/>
            <a:ext cx="7716252" cy="583502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Calibri"/>
              <a:buNone/>
            </a:pPr>
            <a:r>
              <a:rPr lang="es-MX" sz="3600" b="1"/>
              <a:t>Definición de la Estructura Analítica del Programa presupuestario (EAPp)</a:t>
            </a:r>
            <a:endParaRPr sz="3600" b="1"/>
          </a:p>
        </p:txBody>
      </p:sp>
      <p:sp>
        <p:nvSpPr>
          <p:cNvPr id="349" name="Google Shape;349;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dk1"/>
              </a:buClr>
              <a:buSzPts val="2400"/>
              <a:buNone/>
            </a:pPr>
            <a:r>
              <a:rPr lang="es-MX" sz="2400"/>
              <a:t>Asegurar  la   coherencia  interna  del  programa,  así como  la   definición   de  los  indicadores estratégicos y de gestión que permitan conocer los resultados generados por la acción gubernamental, y con ello, el éxito o fracaso de su instrumentación.</a:t>
            </a:r>
            <a:endParaRPr/>
          </a:p>
          <a:p>
            <a:pPr marL="0" lvl="0" indent="0" algn="just" rtl="0">
              <a:lnSpc>
                <a:spcPct val="90000"/>
              </a:lnSpc>
              <a:spcBef>
                <a:spcPts val="1000"/>
              </a:spcBef>
              <a:spcAft>
                <a:spcPts val="0"/>
              </a:spcAft>
              <a:buClr>
                <a:schemeClr val="dk1"/>
              </a:buClr>
              <a:buSzPts val="2400"/>
              <a:buNone/>
            </a:pPr>
            <a:endParaRPr sz="2400"/>
          </a:p>
          <a:p>
            <a:pPr marL="0" lvl="0" indent="0" algn="just" rtl="0">
              <a:lnSpc>
                <a:spcPct val="90000"/>
              </a:lnSpc>
              <a:spcBef>
                <a:spcPts val="1000"/>
              </a:spcBef>
              <a:spcAft>
                <a:spcPts val="0"/>
              </a:spcAft>
              <a:buClr>
                <a:schemeClr val="dk1"/>
              </a:buClr>
              <a:buSzPts val="2400"/>
              <a:buNone/>
            </a:pPr>
            <a:r>
              <a:rPr lang="es-MX" sz="2400"/>
              <a:t>¿Para que se utiliza?</a:t>
            </a:r>
            <a:endParaRPr/>
          </a:p>
          <a:p>
            <a:pPr marL="228600" lvl="0" indent="-228600" algn="just" rtl="0">
              <a:lnSpc>
                <a:spcPct val="90000"/>
              </a:lnSpc>
              <a:spcBef>
                <a:spcPts val="1000"/>
              </a:spcBef>
              <a:spcAft>
                <a:spcPts val="0"/>
              </a:spcAft>
              <a:buClr>
                <a:schemeClr val="dk1"/>
              </a:buClr>
              <a:buSzPts val="2400"/>
              <a:buChar char="•"/>
            </a:pPr>
            <a:r>
              <a:rPr lang="es-MX" sz="2400"/>
              <a:t>Perfilar los niveles del resumen narrativo de la MIR</a:t>
            </a:r>
            <a:endParaRPr/>
          </a:p>
          <a:p>
            <a:pPr marL="228600" lvl="0" indent="-228600" algn="just" rtl="0">
              <a:lnSpc>
                <a:spcPct val="90000"/>
              </a:lnSpc>
              <a:spcBef>
                <a:spcPts val="1000"/>
              </a:spcBef>
              <a:spcAft>
                <a:spcPts val="0"/>
              </a:spcAft>
              <a:buClr>
                <a:schemeClr val="dk1"/>
              </a:buClr>
              <a:buSzPts val="2400"/>
              <a:buChar char="•"/>
            </a:pPr>
            <a:r>
              <a:rPr lang="es-MX" sz="2400"/>
              <a:t>Definir la línea base del programa y el horizonte de los resultados esperados</a:t>
            </a:r>
            <a:endParaRPr/>
          </a:p>
          <a:p>
            <a:pPr marL="228600" lvl="0" indent="-228600" algn="just" rtl="0">
              <a:lnSpc>
                <a:spcPct val="90000"/>
              </a:lnSpc>
              <a:spcBef>
                <a:spcPts val="1000"/>
              </a:spcBef>
              <a:spcAft>
                <a:spcPts val="0"/>
              </a:spcAft>
              <a:buClr>
                <a:schemeClr val="dk1"/>
              </a:buClr>
              <a:buSzPts val="2400"/>
              <a:buChar char="•"/>
            </a:pPr>
            <a:r>
              <a:rPr lang="es-MX" sz="2400"/>
              <a:t>Construir indicadores</a:t>
            </a:r>
            <a:endParaRPr sz="24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25"/>
          <p:cNvSpPr/>
          <p:nvPr/>
        </p:nvSpPr>
        <p:spPr>
          <a:xfrm>
            <a:off x="852711" y="3035967"/>
            <a:ext cx="2486526" cy="1347536"/>
          </a:xfrm>
          <a:prstGeom prst="ellipse">
            <a:avLst/>
          </a:prstGeom>
          <a:solidFill>
            <a:schemeClr val="accent1"/>
          </a:solidFill>
          <a:ln w="12700" cap="flat" cmpd="sng">
            <a:solidFill>
              <a:srgbClr val="A93718"/>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2400">
                <a:solidFill>
                  <a:schemeClr val="lt1"/>
                </a:solidFill>
                <a:latin typeface="Calibri"/>
                <a:ea typeface="Calibri"/>
                <a:cs typeface="Calibri"/>
                <a:sym typeface="Calibri"/>
              </a:rPr>
              <a:t>PROBLEMA</a:t>
            </a:r>
            <a:endParaRPr sz="2400">
              <a:solidFill>
                <a:schemeClr val="lt1"/>
              </a:solidFill>
              <a:latin typeface="Calibri"/>
              <a:ea typeface="Calibri"/>
              <a:cs typeface="Calibri"/>
              <a:sym typeface="Calibri"/>
            </a:endParaRPr>
          </a:p>
        </p:txBody>
      </p:sp>
      <p:sp>
        <p:nvSpPr>
          <p:cNvPr id="355" name="Google Shape;355;p25"/>
          <p:cNvSpPr/>
          <p:nvPr/>
        </p:nvSpPr>
        <p:spPr>
          <a:xfrm>
            <a:off x="5228287" y="3077793"/>
            <a:ext cx="2486526" cy="1347536"/>
          </a:xfrm>
          <a:prstGeom prst="ellipse">
            <a:avLst/>
          </a:prstGeom>
          <a:solidFill>
            <a:srgbClr val="7DBA50"/>
          </a:solidFill>
          <a:ln w="12700" cap="flat" cmpd="sng">
            <a:solidFill>
              <a:srgbClr val="7DBA5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2400">
                <a:solidFill>
                  <a:schemeClr val="lt1"/>
                </a:solidFill>
                <a:latin typeface="Calibri"/>
                <a:ea typeface="Calibri"/>
                <a:cs typeface="Calibri"/>
                <a:sym typeface="Calibri"/>
              </a:rPr>
              <a:t>OBJETIVO</a:t>
            </a:r>
            <a:endParaRPr sz="2400">
              <a:solidFill>
                <a:schemeClr val="lt1"/>
              </a:solidFill>
              <a:latin typeface="Calibri"/>
              <a:ea typeface="Calibri"/>
              <a:cs typeface="Calibri"/>
              <a:sym typeface="Calibri"/>
            </a:endParaRPr>
          </a:p>
        </p:txBody>
      </p:sp>
      <p:sp>
        <p:nvSpPr>
          <p:cNvPr id="356" name="Google Shape;356;p25"/>
          <p:cNvSpPr txBox="1"/>
          <p:nvPr/>
        </p:nvSpPr>
        <p:spPr>
          <a:xfrm>
            <a:off x="1390119" y="2121567"/>
            <a:ext cx="174056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400">
                <a:solidFill>
                  <a:schemeClr val="dk1"/>
                </a:solidFill>
                <a:latin typeface="Calibri"/>
                <a:ea typeface="Calibri"/>
                <a:cs typeface="Calibri"/>
                <a:sym typeface="Calibri"/>
              </a:rPr>
              <a:t>EFECTOS</a:t>
            </a:r>
            <a:endParaRPr sz="2400">
              <a:solidFill>
                <a:schemeClr val="dk1"/>
              </a:solidFill>
              <a:latin typeface="Calibri"/>
              <a:ea typeface="Calibri"/>
              <a:cs typeface="Calibri"/>
              <a:sym typeface="Calibri"/>
            </a:endParaRPr>
          </a:p>
        </p:txBody>
      </p:sp>
      <p:sp>
        <p:nvSpPr>
          <p:cNvPr id="357" name="Google Shape;357;p25"/>
          <p:cNvSpPr txBox="1"/>
          <p:nvPr/>
        </p:nvSpPr>
        <p:spPr>
          <a:xfrm>
            <a:off x="1390120" y="4952998"/>
            <a:ext cx="174056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400">
                <a:solidFill>
                  <a:schemeClr val="dk1"/>
                </a:solidFill>
                <a:latin typeface="Calibri"/>
                <a:ea typeface="Calibri"/>
                <a:cs typeface="Calibri"/>
                <a:sym typeface="Calibri"/>
              </a:rPr>
              <a:t>CAUSAS</a:t>
            </a:r>
            <a:endParaRPr sz="2400">
              <a:solidFill>
                <a:schemeClr val="dk1"/>
              </a:solidFill>
              <a:latin typeface="Calibri"/>
              <a:ea typeface="Calibri"/>
              <a:cs typeface="Calibri"/>
              <a:sym typeface="Calibri"/>
            </a:endParaRPr>
          </a:p>
        </p:txBody>
      </p:sp>
      <p:sp>
        <p:nvSpPr>
          <p:cNvPr id="358" name="Google Shape;358;p25"/>
          <p:cNvSpPr txBox="1"/>
          <p:nvPr/>
        </p:nvSpPr>
        <p:spPr>
          <a:xfrm>
            <a:off x="5974244" y="2163392"/>
            <a:ext cx="174056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400">
                <a:solidFill>
                  <a:schemeClr val="dk1"/>
                </a:solidFill>
                <a:latin typeface="Calibri"/>
                <a:ea typeface="Calibri"/>
                <a:cs typeface="Calibri"/>
                <a:sym typeface="Calibri"/>
              </a:rPr>
              <a:t>FINES</a:t>
            </a:r>
            <a:endParaRPr sz="2400">
              <a:solidFill>
                <a:schemeClr val="dk1"/>
              </a:solidFill>
              <a:latin typeface="Calibri"/>
              <a:ea typeface="Calibri"/>
              <a:cs typeface="Calibri"/>
              <a:sym typeface="Calibri"/>
            </a:endParaRPr>
          </a:p>
        </p:txBody>
      </p:sp>
      <p:sp>
        <p:nvSpPr>
          <p:cNvPr id="359" name="Google Shape;359;p25"/>
          <p:cNvSpPr txBox="1"/>
          <p:nvPr/>
        </p:nvSpPr>
        <p:spPr>
          <a:xfrm>
            <a:off x="5853926" y="4994824"/>
            <a:ext cx="174056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400">
                <a:solidFill>
                  <a:schemeClr val="dk1"/>
                </a:solidFill>
                <a:latin typeface="Calibri"/>
                <a:ea typeface="Calibri"/>
                <a:cs typeface="Calibri"/>
                <a:sym typeface="Calibri"/>
              </a:rPr>
              <a:t>MEDIOS</a:t>
            </a:r>
            <a:endParaRPr sz="2400">
              <a:solidFill>
                <a:schemeClr val="dk1"/>
              </a:solidFill>
              <a:latin typeface="Calibri"/>
              <a:ea typeface="Calibri"/>
              <a:cs typeface="Calibri"/>
              <a:sym typeface="Calibri"/>
            </a:endParaRPr>
          </a:p>
        </p:txBody>
      </p:sp>
      <p:sp>
        <p:nvSpPr>
          <p:cNvPr id="360" name="Google Shape;360;p25"/>
          <p:cNvSpPr/>
          <p:nvPr/>
        </p:nvSpPr>
        <p:spPr>
          <a:xfrm>
            <a:off x="507806" y="1308697"/>
            <a:ext cx="3176336" cy="385010"/>
          </a:xfrm>
          <a:prstGeom prst="rect">
            <a:avLst/>
          </a:prstGeom>
          <a:noFill/>
          <a:ln w="12700" cap="flat" cmpd="sng">
            <a:solidFill>
              <a:srgbClr val="A93718"/>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2400">
                <a:solidFill>
                  <a:schemeClr val="dk1"/>
                </a:solidFill>
                <a:latin typeface="Calibri"/>
                <a:ea typeface="Calibri"/>
                <a:cs typeface="Calibri"/>
                <a:sym typeface="Calibri"/>
              </a:rPr>
              <a:t>ÁRBOL DE PROBLEMAS</a:t>
            </a:r>
            <a:endParaRPr sz="2400">
              <a:solidFill>
                <a:schemeClr val="dk1"/>
              </a:solidFill>
              <a:latin typeface="Calibri"/>
              <a:ea typeface="Calibri"/>
              <a:cs typeface="Calibri"/>
              <a:sym typeface="Calibri"/>
            </a:endParaRPr>
          </a:p>
        </p:txBody>
      </p:sp>
      <p:sp>
        <p:nvSpPr>
          <p:cNvPr id="361" name="Google Shape;361;p25"/>
          <p:cNvSpPr/>
          <p:nvPr/>
        </p:nvSpPr>
        <p:spPr>
          <a:xfrm>
            <a:off x="4881375" y="1308697"/>
            <a:ext cx="3176336" cy="385010"/>
          </a:xfrm>
          <a:prstGeom prst="rect">
            <a:avLst/>
          </a:prstGeom>
          <a:noFill/>
          <a:ln w="12700" cap="flat" cmpd="sng">
            <a:solidFill>
              <a:srgbClr val="A93718"/>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2400">
                <a:solidFill>
                  <a:schemeClr val="dk1"/>
                </a:solidFill>
                <a:latin typeface="Calibri"/>
                <a:ea typeface="Calibri"/>
                <a:cs typeface="Calibri"/>
                <a:sym typeface="Calibri"/>
              </a:rPr>
              <a:t>ÁRBOL DE OBJETIVOS</a:t>
            </a:r>
            <a:endParaRPr sz="2400">
              <a:solidFill>
                <a:schemeClr val="dk1"/>
              </a:solidFill>
              <a:latin typeface="Calibri"/>
              <a:ea typeface="Calibri"/>
              <a:cs typeface="Calibri"/>
              <a:sym typeface="Calibri"/>
            </a:endParaRPr>
          </a:p>
        </p:txBody>
      </p:sp>
      <p:sp>
        <p:nvSpPr>
          <p:cNvPr id="362" name="Google Shape;362;p25"/>
          <p:cNvSpPr/>
          <p:nvPr/>
        </p:nvSpPr>
        <p:spPr>
          <a:xfrm>
            <a:off x="3539763" y="3441030"/>
            <a:ext cx="1600802" cy="537410"/>
          </a:xfrm>
          <a:prstGeom prst="rightArrow">
            <a:avLst>
              <a:gd name="adj1" fmla="val 50000"/>
              <a:gd name="adj2" fmla="val 50000"/>
            </a:avLst>
          </a:prstGeom>
          <a:solidFill>
            <a:srgbClr val="FED04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3" name="Google Shape;363;p25"/>
          <p:cNvSpPr/>
          <p:nvPr/>
        </p:nvSpPr>
        <p:spPr>
          <a:xfrm>
            <a:off x="3539763" y="2083694"/>
            <a:ext cx="1600802" cy="537410"/>
          </a:xfrm>
          <a:prstGeom prst="rightArrow">
            <a:avLst>
              <a:gd name="adj1" fmla="val 50000"/>
              <a:gd name="adj2" fmla="val 50000"/>
            </a:avLst>
          </a:prstGeom>
          <a:solidFill>
            <a:srgbClr val="FED04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4" name="Google Shape;364;p25"/>
          <p:cNvSpPr/>
          <p:nvPr/>
        </p:nvSpPr>
        <p:spPr>
          <a:xfrm>
            <a:off x="3539763" y="4915125"/>
            <a:ext cx="1600802" cy="537410"/>
          </a:xfrm>
          <a:prstGeom prst="rightArrow">
            <a:avLst>
              <a:gd name="adj1" fmla="val 50000"/>
              <a:gd name="adj2" fmla="val 50000"/>
            </a:avLst>
          </a:prstGeom>
          <a:solidFill>
            <a:srgbClr val="FED04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5" name="Google Shape;365;p25"/>
          <p:cNvSpPr/>
          <p:nvPr/>
        </p:nvSpPr>
        <p:spPr>
          <a:xfrm>
            <a:off x="1855343" y="4551945"/>
            <a:ext cx="397040" cy="363180"/>
          </a:xfrm>
          <a:prstGeom prst="upArrow">
            <a:avLst>
              <a:gd name="adj1" fmla="val 50000"/>
              <a:gd name="adj2" fmla="val 50000"/>
            </a:avLst>
          </a:prstGeom>
          <a:solidFill>
            <a:srgbClr val="FED04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6" name="Google Shape;366;p25"/>
          <p:cNvSpPr/>
          <p:nvPr/>
        </p:nvSpPr>
        <p:spPr>
          <a:xfrm>
            <a:off x="1897454" y="2588566"/>
            <a:ext cx="397040" cy="363180"/>
          </a:xfrm>
          <a:prstGeom prst="upArrow">
            <a:avLst>
              <a:gd name="adj1" fmla="val 50000"/>
              <a:gd name="adj2" fmla="val 50000"/>
            </a:avLst>
          </a:prstGeom>
          <a:solidFill>
            <a:srgbClr val="FED04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7" name="Google Shape;367;p25"/>
          <p:cNvSpPr/>
          <p:nvPr/>
        </p:nvSpPr>
        <p:spPr>
          <a:xfrm>
            <a:off x="6273030" y="4593771"/>
            <a:ext cx="397040" cy="363180"/>
          </a:xfrm>
          <a:prstGeom prst="upArrow">
            <a:avLst>
              <a:gd name="adj1" fmla="val 50000"/>
              <a:gd name="adj2" fmla="val 50000"/>
            </a:avLst>
          </a:prstGeom>
          <a:solidFill>
            <a:srgbClr val="FED04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8" name="Google Shape;368;p25"/>
          <p:cNvSpPr/>
          <p:nvPr/>
        </p:nvSpPr>
        <p:spPr>
          <a:xfrm>
            <a:off x="6271023" y="2630392"/>
            <a:ext cx="397040" cy="363180"/>
          </a:xfrm>
          <a:prstGeom prst="upArrow">
            <a:avLst>
              <a:gd name="adj1" fmla="val 50000"/>
              <a:gd name="adj2" fmla="val 50000"/>
            </a:avLst>
          </a:prstGeom>
          <a:solidFill>
            <a:srgbClr val="FED04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9" name="Google Shape;369;p25"/>
          <p:cNvSpPr/>
          <p:nvPr/>
        </p:nvSpPr>
        <p:spPr>
          <a:xfrm>
            <a:off x="9254944" y="1308697"/>
            <a:ext cx="2237691" cy="385010"/>
          </a:xfrm>
          <a:prstGeom prst="rect">
            <a:avLst/>
          </a:prstGeom>
          <a:noFill/>
          <a:ln w="12700" cap="flat" cmpd="sng">
            <a:solidFill>
              <a:srgbClr val="A93718"/>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2400" b="1">
                <a:solidFill>
                  <a:schemeClr val="dk1"/>
                </a:solidFill>
                <a:latin typeface="Calibri"/>
                <a:ea typeface="Calibri"/>
                <a:cs typeface="Calibri"/>
                <a:sym typeface="Calibri"/>
              </a:rPr>
              <a:t>MIR</a:t>
            </a:r>
            <a:endParaRPr sz="2400" b="1">
              <a:solidFill>
                <a:schemeClr val="dk1"/>
              </a:solidFill>
              <a:latin typeface="Calibri"/>
              <a:ea typeface="Calibri"/>
              <a:cs typeface="Calibri"/>
              <a:sym typeface="Calibri"/>
            </a:endParaRPr>
          </a:p>
        </p:txBody>
      </p:sp>
      <p:sp>
        <p:nvSpPr>
          <p:cNvPr id="370" name="Google Shape;370;p25"/>
          <p:cNvSpPr txBox="1"/>
          <p:nvPr/>
        </p:nvSpPr>
        <p:spPr>
          <a:xfrm>
            <a:off x="10106213" y="2145552"/>
            <a:ext cx="113786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400" b="1">
                <a:solidFill>
                  <a:schemeClr val="dk1"/>
                </a:solidFill>
                <a:latin typeface="Calibri"/>
                <a:ea typeface="Calibri"/>
                <a:cs typeface="Calibri"/>
                <a:sym typeface="Calibri"/>
              </a:rPr>
              <a:t>FIN</a:t>
            </a:r>
            <a:endParaRPr sz="2400" b="1">
              <a:solidFill>
                <a:schemeClr val="dk1"/>
              </a:solidFill>
              <a:latin typeface="Calibri"/>
              <a:ea typeface="Calibri"/>
              <a:cs typeface="Calibri"/>
              <a:sym typeface="Calibri"/>
            </a:endParaRPr>
          </a:p>
        </p:txBody>
      </p:sp>
      <p:sp>
        <p:nvSpPr>
          <p:cNvPr id="371" name="Google Shape;371;p25"/>
          <p:cNvSpPr txBox="1"/>
          <p:nvPr/>
        </p:nvSpPr>
        <p:spPr>
          <a:xfrm>
            <a:off x="9649974" y="3516775"/>
            <a:ext cx="174056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400" b="1">
                <a:solidFill>
                  <a:schemeClr val="dk1"/>
                </a:solidFill>
                <a:latin typeface="Calibri"/>
                <a:ea typeface="Calibri"/>
                <a:cs typeface="Calibri"/>
                <a:sym typeface="Calibri"/>
              </a:rPr>
              <a:t>PROPÓSITO</a:t>
            </a:r>
            <a:endParaRPr sz="2400" b="1">
              <a:solidFill>
                <a:schemeClr val="dk1"/>
              </a:solidFill>
              <a:latin typeface="Calibri"/>
              <a:ea typeface="Calibri"/>
              <a:cs typeface="Calibri"/>
              <a:sym typeface="Calibri"/>
            </a:endParaRPr>
          </a:p>
        </p:txBody>
      </p:sp>
      <p:sp>
        <p:nvSpPr>
          <p:cNvPr id="372" name="Google Shape;372;p25"/>
          <p:cNvSpPr txBox="1"/>
          <p:nvPr/>
        </p:nvSpPr>
        <p:spPr>
          <a:xfrm>
            <a:off x="9560207" y="4990832"/>
            <a:ext cx="226731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400" b="1">
                <a:solidFill>
                  <a:schemeClr val="dk1"/>
                </a:solidFill>
                <a:latin typeface="Calibri"/>
                <a:ea typeface="Calibri"/>
                <a:cs typeface="Calibri"/>
                <a:sym typeface="Calibri"/>
              </a:rPr>
              <a:t>COMPONENTES</a:t>
            </a:r>
            <a:endParaRPr sz="2400" b="1">
              <a:solidFill>
                <a:schemeClr val="dk1"/>
              </a:solidFill>
              <a:latin typeface="Calibri"/>
              <a:ea typeface="Calibri"/>
              <a:cs typeface="Calibri"/>
              <a:sym typeface="Calibri"/>
            </a:endParaRPr>
          </a:p>
        </p:txBody>
      </p:sp>
      <p:sp>
        <p:nvSpPr>
          <p:cNvPr id="373" name="Google Shape;373;p25"/>
          <p:cNvSpPr txBox="1"/>
          <p:nvPr/>
        </p:nvSpPr>
        <p:spPr>
          <a:xfrm>
            <a:off x="9649974" y="5796071"/>
            <a:ext cx="226731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400" b="1">
                <a:solidFill>
                  <a:schemeClr val="dk1"/>
                </a:solidFill>
                <a:latin typeface="Calibri"/>
                <a:ea typeface="Calibri"/>
                <a:cs typeface="Calibri"/>
                <a:sym typeface="Calibri"/>
              </a:rPr>
              <a:t>ACTIVIDADES</a:t>
            </a:r>
            <a:endParaRPr sz="2400" b="1">
              <a:solidFill>
                <a:schemeClr val="dk1"/>
              </a:solidFill>
              <a:latin typeface="Calibri"/>
              <a:ea typeface="Calibri"/>
              <a:cs typeface="Calibri"/>
              <a:sym typeface="Calibri"/>
            </a:endParaRPr>
          </a:p>
        </p:txBody>
      </p:sp>
      <p:sp>
        <p:nvSpPr>
          <p:cNvPr id="374" name="Google Shape;374;p25"/>
          <p:cNvSpPr txBox="1"/>
          <p:nvPr/>
        </p:nvSpPr>
        <p:spPr>
          <a:xfrm>
            <a:off x="5511808" y="5809414"/>
            <a:ext cx="2082687"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400">
                <a:solidFill>
                  <a:schemeClr val="dk1"/>
                </a:solidFill>
                <a:latin typeface="Calibri"/>
                <a:ea typeface="Calibri"/>
                <a:cs typeface="Calibri"/>
                <a:sym typeface="Calibri"/>
              </a:rPr>
              <a:t>ALTERNATIVAS</a:t>
            </a:r>
            <a:endParaRPr sz="2400">
              <a:solidFill>
                <a:schemeClr val="dk1"/>
              </a:solidFill>
              <a:latin typeface="Calibri"/>
              <a:ea typeface="Calibri"/>
              <a:cs typeface="Calibri"/>
              <a:sym typeface="Calibri"/>
            </a:endParaRPr>
          </a:p>
        </p:txBody>
      </p:sp>
      <p:sp>
        <p:nvSpPr>
          <p:cNvPr id="375" name="Google Shape;375;p25"/>
          <p:cNvSpPr/>
          <p:nvPr/>
        </p:nvSpPr>
        <p:spPr>
          <a:xfrm>
            <a:off x="6255653" y="5494362"/>
            <a:ext cx="397040" cy="363180"/>
          </a:xfrm>
          <a:prstGeom prst="upArrow">
            <a:avLst>
              <a:gd name="adj1" fmla="val 50000"/>
              <a:gd name="adj2" fmla="val 50000"/>
            </a:avLst>
          </a:prstGeom>
          <a:solidFill>
            <a:srgbClr val="FED04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76" name="Google Shape;376;p25"/>
          <p:cNvSpPr/>
          <p:nvPr/>
        </p:nvSpPr>
        <p:spPr>
          <a:xfrm>
            <a:off x="7872879" y="3545739"/>
            <a:ext cx="1600802" cy="537410"/>
          </a:xfrm>
          <a:prstGeom prst="rightArrow">
            <a:avLst>
              <a:gd name="adj1" fmla="val 50000"/>
              <a:gd name="adj2" fmla="val 50000"/>
            </a:avLst>
          </a:prstGeom>
          <a:solidFill>
            <a:srgbClr val="FED04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77" name="Google Shape;377;p25"/>
          <p:cNvSpPr/>
          <p:nvPr/>
        </p:nvSpPr>
        <p:spPr>
          <a:xfrm>
            <a:off x="7872879" y="2188403"/>
            <a:ext cx="1600802" cy="537410"/>
          </a:xfrm>
          <a:prstGeom prst="rightArrow">
            <a:avLst>
              <a:gd name="adj1" fmla="val 50000"/>
              <a:gd name="adj2" fmla="val 50000"/>
            </a:avLst>
          </a:prstGeom>
          <a:solidFill>
            <a:srgbClr val="FED04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78" name="Google Shape;378;p25"/>
          <p:cNvSpPr/>
          <p:nvPr/>
        </p:nvSpPr>
        <p:spPr>
          <a:xfrm>
            <a:off x="7872879" y="5019834"/>
            <a:ext cx="1600802" cy="537410"/>
          </a:xfrm>
          <a:prstGeom prst="rightArrow">
            <a:avLst>
              <a:gd name="adj1" fmla="val 50000"/>
              <a:gd name="adj2" fmla="val 50000"/>
            </a:avLst>
          </a:prstGeom>
          <a:solidFill>
            <a:srgbClr val="FED04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79" name="Google Shape;379;p25"/>
          <p:cNvSpPr/>
          <p:nvPr/>
        </p:nvSpPr>
        <p:spPr>
          <a:xfrm>
            <a:off x="7872879" y="5771541"/>
            <a:ext cx="1600802" cy="537410"/>
          </a:xfrm>
          <a:prstGeom prst="rightArrow">
            <a:avLst>
              <a:gd name="adj1" fmla="val 50000"/>
              <a:gd name="adj2" fmla="val 50000"/>
            </a:avLst>
          </a:prstGeom>
          <a:solidFill>
            <a:srgbClr val="FED04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Calibri"/>
              <a:buNone/>
            </a:pPr>
            <a:r>
              <a:rPr lang="es-MX" sz="3600" b="1"/>
              <a:t>Elaboración de la MIR</a:t>
            </a:r>
            <a:endParaRPr sz="3600" b="1"/>
          </a:p>
        </p:txBody>
      </p:sp>
      <p:sp>
        <p:nvSpPr>
          <p:cNvPr id="385" name="Google Shape;385;p2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s-MX" sz="2400"/>
              <a:t>Consiste en:</a:t>
            </a:r>
            <a:endParaRPr/>
          </a:p>
          <a:p>
            <a:pPr marL="228600" lvl="0" indent="-228600" algn="l" rtl="0">
              <a:lnSpc>
                <a:spcPct val="90000"/>
              </a:lnSpc>
              <a:spcBef>
                <a:spcPts val="1000"/>
              </a:spcBef>
              <a:spcAft>
                <a:spcPts val="0"/>
              </a:spcAft>
              <a:buClr>
                <a:schemeClr val="dk1"/>
              </a:buClr>
              <a:buSzPts val="2400"/>
              <a:buChar char="•"/>
            </a:pPr>
            <a:r>
              <a:rPr lang="es-MX" sz="2400"/>
              <a:t>Establecer y estructurar el problema central, ordenar los medios y fines del árbol de objetivos, en un programa.</a:t>
            </a:r>
            <a:endParaRPr/>
          </a:p>
          <a:p>
            <a:pPr marL="228600" lvl="0" indent="-228600" algn="l" rtl="0">
              <a:lnSpc>
                <a:spcPct val="90000"/>
              </a:lnSpc>
              <a:spcBef>
                <a:spcPts val="1000"/>
              </a:spcBef>
              <a:spcAft>
                <a:spcPts val="0"/>
              </a:spcAft>
              <a:buClr>
                <a:schemeClr val="dk1"/>
              </a:buClr>
              <a:buSzPts val="2400"/>
              <a:buChar char="•"/>
            </a:pPr>
            <a:r>
              <a:rPr lang="es-MX" sz="2400"/>
              <a:t>Generar indicadores  para  medir sus resultados.</a:t>
            </a:r>
            <a:endParaRPr/>
          </a:p>
          <a:p>
            <a:pPr marL="228600" lvl="0" indent="-228600" algn="l" rtl="0">
              <a:lnSpc>
                <a:spcPct val="90000"/>
              </a:lnSpc>
              <a:spcBef>
                <a:spcPts val="1000"/>
              </a:spcBef>
              <a:spcAft>
                <a:spcPts val="0"/>
              </a:spcAft>
              <a:buClr>
                <a:schemeClr val="dk1"/>
              </a:buClr>
              <a:buSzPts val="2400"/>
              <a:buChar char="•"/>
            </a:pPr>
            <a:r>
              <a:rPr lang="es-MX" sz="2400"/>
              <a:t>Definir  los  medios  que  permitirán verificar estos  resultados.</a:t>
            </a:r>
            <a:endParaRPr/>
          </a:p>
          <a:p>
            <a:pPr marL="228600" lvl="0" indent="-228600" algn="l" rtl="0">
              <a:lnSpc>
                <a:spcPct val="90000"/>
              </a:lnSpc>
              <a:spcBef>
                <a:spcPts val="1000"/>
              </a:spcBef>
              <a:spcAft>
                <a:spcPts val="0"/>
              </a:spcAft>
              <a:buClr>
                <a:schemeClr val="dk1"/>
              </a:buClr>
              <a:buSzPts val="2400"/>
              <a:buChar char="•"/>
            </a:pPr>
            <a:r>
              <a:rPr lang="es-MX" sz="2400"/>
              <a:t>Describir  los  riesgos  que  podrían afectar  la  ejecución  del  mismo  o las  condiciones  externas necesarias  para  el  éxito  del programa.</a:t>
            </a:r>
            <a:endParaRPr sz="2400"/>
          </a:p>
          <a:p>
            <a:pPr marL="0" lvl="0" indent="0" algn="l" rtl="0">
              <a:lnSpc>
                <a:spcPct val="90000"/>
              </a:lnSpc>
              <a:spcBef>
                <a:spcPts val="100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Calibri"/>
              <a:buNone/>
            </a:pPr>
            <a:r>
              <a:rPr lang="es-MX" sz="3600"/>
              <a:t>Secuencia de elaboración de la MIR </a:t>
            </a:r>
            <a:endParaRPr sz="3600"/>
          </a:p>
        </p:txBody>
      </p:sp>
      <p:grpSp>
        <p:nvGrpSpPr>
          <p:cNvPr id="391" name="Google Shape;391;p27"/>
          <p:cNvGrpSpPr/>
          <p:nvPr/>
        </p:nvGrpSpPr>
        <p:grpSpPr>
          <a:xfrm>
            <a:off x="843077" y="3433410"/>
            <a:ext cx="10505844" cy="1135766"/>
            <a:chOff x="4877" y="1607785"/>
            <a:chExt cx="10505844" cy="1135766"/>
          </a:xfrm>
        </p:grpSpPr>
        <p:sp>
          <p:nvSpPr>
            <p:cNvPr id="392" name="Google Shape;392;p27"/>
            <p:cNvSpPr/>
            <p:nvPr/>
          </p:nvSpPr>
          <p:spPr>
            <a:xfrm>
              <a:off x="4877" y="1607785"/>
              <a:ext cx="2839417" cy="1135766"/>
            </a:xfrm>
            <a:prstGeom prst="chevron">
              <a:avLst>
                <a:gd name="adj" fmla="val 50000"/>
              </a:avLst>
            </a:prstGeom>
            <a:solidFill>
              <a:srgbClr val="E74C21"/>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27"/>
            <p:cNvSpPr txBox="1"/>
            <p:nvPr/>
          </p:nvSpPr>
          <p:spPr>
            <a:xfrm>
              <a:off x="572760" y="1607785"/>
              <a:ext cx="1703651" cy="1135766"/>
            </a:xfrm>
            <a:prstGeom prst="rect">
              <a:avLst/>
            </a:prstGeom>
            <a:noFill/>
            <a:ln>
              <a:noFill/>
            </a:ln>
          </p:spPr>
          <p:txBody>
            <a:bodyPr spcFirstLastPara="1" wrap="square" lIns="96000" tIns="32000" rIns="32000" bIns="32000" anchor="ctr" anchorCtr="0">
              <a:noAutofit/>
            </a:bodyPr>
            <a:lstStyle/>
            <a:p>
              <a:pPr marL="0" marR="0" lvl="0" indent="0" algn="ctr" rtl="0">
                <a:lnSpc>
                  <a:spcPct val="90000"/>
                </a:lnSpc>
                <a:spcBef>
                  <a:spcPts val="0"/>
                </a:spcBef>
                <a:spcAft>
                  <a:spcPts val="0"/>
                </a:spcAft>
                <a:buNone/>
              </a:pPr>
              <a:r>
                <a:rPr lang="es-MX" sz="2400">
                  <a:solidFill>
                    <a:schemeClr val="lt1"/>
                  </a:solidFill>
                  <a:latin typeface="Calibri"/>
                  <a:ea typeface="Calibri"/>
                  <a:cs typeface="Calibri"/>
                  <a:sym typeface="Calibri"/>
                </a:rPr>
                <a:t>Resumen narrativo</a:t>
              </a:r>
              <a:endParaRPr sz="2400">
                <a:solidFill>
                  <a:schemeClr val="lt1"/>
                </a:solidFill>
                <a:latin typeface="Calibri"/>
                <a:ea typeface="Calibri"/>
                <a:cs typeface="Calibri"/>
                <a:sym typeface="Calibri"/>
              </a:endParaRPr>
            </a:p>
          </p:txBody>
        </p:sp>
        <p:sp>
          <p:nvSpPr>
            <p:cNvPr id="394" name="Google Shape;394;p27"/>
            <p:cNvSpPr/>
            <p:nvPr/>
          </p:nvSpPr>
          <p:spPr>
            <a:xfrm>
              <a:off x="2560353" y="1607785"/>
              <a:ext cx="2839417" cy="1135766"/>
            </a:xfrm>
            <a:prstGeom prst="chevron">
              <a:avLst>
                <a:gd name="adj" fmla="val 50000"/>
              </a:avLst>
            </a:prstGeom>
            <a:solidFill>
              <a:srgbClr val="E74C21"/>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27"/>
            <p:cNvSpPr txBox="1"/>
            <p:nvPr/>
          </p:nvSpPr>
          <p:spPr>
            <a:xfrm>
              <a:off x="3128236" y="1607785"/>
              <a:ext cx="1703651" cy="1135766"/>
            </a:xfrm>
            <a:prstGeom prst="rect">
              <a:avLst/>
            </a:prstGeom>
            <a:noFill/>
            <a:ln>
              <a:noFill/>
            </a:ln>
          </p:spPr>
          <p:txBody>
            <a:bodyPr spcFirstLastPara="1" wrap="square" lIns="96000" tIns="32000" rIns="32000" bIns="32000" anchor="ctr" anchorCtr="0">
              <a:noAutofit/>
            </a:bodyPr>
            <a:lstStyle/>
            <a:p>
              <a:pPr marL="0" marR="0" lvl="0" indent="0" algn="ctr" rtl="0">
                <a:lnSpc>
                  <a:spcPct val="90000"/>
                </a:lnSpc>
                <a:spcBef>
                  <a:spcPts val="0"/>
                </a:spcBef>
                <a:spcAft>
                  <a:spcPts val="0"/>
                </a:spcAft>
                <a:buNone/>
              </a:pPr>
              <a:r>
                <a:rPr lang="es-MX" sz="2400">
                  <a:solidFill>
                    <a:schemeClr val="lt1"/>
                  </a:solidFill>
                  <a:latin typeface="Calibri"/>
                  <a:ea typeface="Calibri"/>
                  <a:cs typeface="Calibri"/>
                  <a:sym typeface="Calibri"/>
                </a:rPr>
                <a:t>Indicadores: ficha técnica</a:t>
              </a:r>
              <a:endParaRPr sz="2400">
                <a:solidFill>
                  <a:schemeClr val="lt1"/>
                </a:solidFill>
                <a:latin typeface="Calibri"/>
                <a:ea typeface="Calibri"/>
                <a:cs typeface="Calibri"/>
                <a:sym typeface="Calibri"/>
              </a:endParaRPr>
            </a:p>
          </p:txBody>
        </p:sp>
        <p:sp>
          <p:nvSpPr>
            <p:cNvPr id="396" name="Google Shape;396;p27"/>
            <p:cNvSpPr/>
            <p:nvPr/>
          </p:nvSpPr>
          <p:spPr>
            <a:xfrm>
              <a:off x="5115829" y="1607785"/>
              <a:ext cx="2839417" cy="1135766"/>
            </a:xfrm>
            <a:prstGeom prst="chevron">
              <a:avLst>
                <a:gd name="adj" fmla="val 50000"/>
              </a:avLst>
            </a:prstGeom>
            <a:solidFill>
              <a:srgbClr val="E74C21"/>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27"/>
            <p:cNvSpPr txBox="1"/>
            <p:nvPr/>
          </p:nvSpPr>
          <p:spPr>
            <a:xfrm>
              <a:off x="5683712" y="1607785"/>
              <a:ext cx="1703651" cy="1135766"/>
            </a:xfrm>
            <a:prstGeom prst="rect">
              <a:avLst/>
            </a:prstGeom>
            <a:noFill/>
            <a:ln>
              <a:noFill/>
            </a:ln>
          </p:spPr>
          <p:txBody>
            <a:bodyPr spcFirstLastPara="1" wrap="square" lIns="96000" tIns="32000" rIns="32000" bIns="32000" anchor="ctr" anchorCtr="0">
              <a:noAutofit/>
            </a:bodyPr>
            <a:lstStyle/>
            <a:p>
              <a:pPr marL="0" marR="0" lvl="0" indent="0" algn="ctr" rtl="0">
                <a:lnSpc>
                  <a:spcPct val="90000"/>
                </a:lnSpc>
                <a:spcBef>
                  <a:spcPts val="0"/>
                </a:spcBef>
                <a:spcAft>
                  <a:spcPts val="0"/>
                </a:spcAft>
                <a:buNone/>
              </a:pPr>
              <a:r>
                <a:rPr lang="es-MX" sz="2400">
                  <a:solidFill>
                    <a:schemeClr val="lt1"/>
                  </a:solidFill>
                  <a:latin typeface="Calibri"/>
                  <a:ea typeface="Calibri"/>
                  <a:cs typeface="Calibri"/>
                  <a:sym typeface="Calibri"/>
                </a:rPr>
                <a:t>Medios de verificación</a:t>
              </a:r>
              <a:endParaRPr sz="2400">
                <a:solidFill>
                  <a:schemeClr val="lt1"/>
                </a:solidFill>
                <a:latin typeface="Calibri"/>
                <a:ea typeface="Calibri"/>
                <a:cs typeface="Calibri"/>
                <a:sym typeface="Calibri"/>
              </a:endParaRPr>
            </a:p>
          </p:txBody>
        </p:sp>
        <p:sp>
          <p:nvSpPr>
            <p:cNvPr id="398" name="Google Shape;398;p27"/>
            <p:cNvSpPr/>
            <p:nvPr/>
          </p:nvSpPr>
          <p:spPr>
            <a:xfrm>
              <a:off x="7671304" y="1607785"/>
              <a:ext cx="2839417" cy="1135766"/>
            </a:xfrm>
            <a:prstGeom prst="chevron">
              <a:avLst>
                <a:gd name="adj" fmla="val 50000"/>
              </a:avLst>
            </a:prstGeom>
            <a:solidFill>
              <a:srgbClr val="E74C21"/>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27"/>
            <p:cNvSpPr txBox="1"/>
            <p:nvPr/>
          </p:nvSpPr>
          <p:spPr>
            <a:xfrm>
              <a:off x="8239187" y="1607785"/>
              <a:ext cx="1703651" cy="1135766"/>
            </a:xfrm>
            <a:prstGeom prst="rect">
              <a:avLst/>
            </a:prstGeom>
            <a:noFill/>
            <a:ln>
              <a:noFill/>
            </a:ln>
          </p:spPr>
          <p:txBody>
            <a:bodyPr spcFirstLastPara="1" wrap="square" lIns="96000" tIns="32000" rIns="32000" bIns="32000" anchor="ctr" anchorCtr="0">
              <a:noAutofit/>
            </a:bodyPr>
            <a:lstStyle/>
            <a:p>
              <a:pPr marL="0" marR="0" lvl="0" indent="0" algn="ctr" rtl="0">
                <a:lnSpc>
                  <a:spcPct val="90000"/>
                </a:lnSpc>
                <a:spcBef>
                  <a:spcPts val="0"/>
                </a:spcBef>
                <a:spcAft>
                  <a:spcPts val="0"/>
                </a:spcAft>
                <a:buNone/>
              </a:pPr>
              <a:r>
                <a:rPr lang="es-MX" sz="2400">
                  <a:solidFill>
                    <a:schemeClr val="lt1"/>
                  </a:solidFill>
                  <a:latin typeface="Calibri"/>
                  <a:ea typeface="Calibri"/>
                  <a:cs typeface="Calibri"/>
                  <a:sym typeface="Calibri"/>
                </a:rPr>
                <a:t>Supuestos </a:t>
              </a:r>
              <a:endParaRPr sz="2400">
                <a:solidFill>
                  <a:schemeClr val="lt1"/>
                </a:solidFill>
                <a:latin typeface="Calibri"/>
                <a:ea typeface="Calibri"/>
                <a:cs typeface="Calibri"/>
                <a:sym typeface="Calibri"/>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graphicFrame>
        <p:nvGraphicFramePr>
          <p:cNvPr id="404" name="Google Shape;404;p28"/>
          <p:cNvGraphicFramePr/>
          <p:nvPr/>
        </p:nvGraphicFramePr>
        <p:xfrm>
          <a:off x="1253836" y="1476491"/>
          <a:ext cx="9818750" cy="4226075"/>
        </p:xfrm>
        <a:graphic>
          <a:graphicData uri="http://schemas.openxmlformats.org/drawingml/2006/table">
            <a:tbl>
              <a:tblPr firstRow="1" bandRow="1">
                <a:noFill/>
                <a:tableStyleId>{7C5F13F1-2706-41B7-A428-3EDB6E48472E}</a:tableStyleId>
              </a:tblPr>
              <a:tblGrid>
                <a:gridCol w="1963750">
                  <a:extLst>
                    <a:ext uri="{9D8B030D-6E8A-4147-A177-3AD203B41FA5}">
                      <a16:colId xmlns:a16="http://schemas.microsoft.com/office/drawing/2014/main" val="20000"/>
                    </a:ext>
                  </a:extLst>
                </a:gridCol>
                <a:gridCol w="1963750">
                  <a:extLst>
                    <a:ext uri="{9D8B030D-6E8A-4147-A177-3AD203B41FA5}">
                      <a16:colId xmlns:a16="http://schemas.microsoft.com/office/drawing/2014/main" val="20001"/>
                    </a:ext>
                  </a:extLst>
                </a:gridCol>
                <a:gridCol w="1963750">
                  <a:extLst>
                    <a:ext uri="{9D8B030D-6E8A-4147-A177-3AD203B41FA5}">
                      <a16:colId xmlns:a16="http://schemas.microsoft.com/office/drawing/2014/main" val="20002"/>
                    </a:ext>
                  </a:extLst>
                </a:gridCol>
                <a:gridCol w="1963750">
                  <a:extLst>
                    <a:ext uri="{9D8B030D-6E8A-4147-A177-3AD203B41FA5}">
                      <a16:colId xmlns:a16="http://schemas.microsoft.com/office/drawing/2014/main" val="20003"/>
                    </a:ext>
                  </a:extLst>
                </a:gridCol>
                <a:gridCol w="1963750">
                  <a:extLst>
                    <a:ext uri="{9D8B030D-6E8A-4147-A177-3AD203B41FA5}">
                      <a16:colId xmlns:a16="http://schemas.microsoft.com/office/drawing/2014/main" val="20004"/>
                    </a:ext>
                  </a:extLst>
                </a:gridCol>
              </a:tblGrid>
              <a:tr h="1273875">
                <a:tc>
                  <a:txBody>
                    <a:bodyPr/>
                    <a:lstStyle/>
                    <a:p>
                      <a:pPr marL="0" marR="0" lvl="0" indent="0" algn="ctr" rtl="0">
                        <a:spcBef>
                          <a:spcPts val="0"/>
                        </a:spcBef>
                        <a:spcAft>
                          <a:spcPts val="0"/>
                        </a:spcAft>
                        <a:buNone/>
                      </a:pPr>
                      <a:r>
                        <a:rPr lang="es-MX" sz="2800" u="none" strike="noStrike" cap="none"/>
                        <a:t>MIR</a:t>
                      </a:r>
                      <a:endParaRPr sz="2800" u="none" strike="noStrike" cap="none"/>
                    </a:p>
                  </a:txBody>
                  <a:tcPr marL="91450" marR="91450" marT="45725" marB="45725" anchor="ctr"/>
                </a:tc>
                <a:tc>
                  <a:txBody>
                    <a:bodyPr/>
                    <a:lstStyle/>
                    <a:p>
                      <a:pPr marL="0" marR="0" lvl="0" indent="0" algn="ctr" rtl="0">
                        <a:spcBef>
                          <a:spcPts val="0"/>
                        </a:spcBef>
                        <a:spcAft>
                          <a:spcPts val="0"/>
                        </a:spcAft>
                        <a:buNone/>
                      </a:pPr>
                      <a:r>
                        <a:rPr lang="es-MX" sz="2000" u="none" strike="noStrike" cap="none"/>
                        <a:t>RESUMEN NARRATIVO</a:t>
                      </a:r>
                      <a:endParaRPr sz="2000" u="none" strike="noStrike" cap="none"/>
                    </a:p>
                  </a:txBody>
                  <a:tcPr marL="91450" marR="91450" marT="45725" marB="45725" anchor="ctr"/>
                </a:tc>
                <a:tc>
                  <a:txBody>
                    <a:bodyPr/>
                    <a:lstStyle/>
                    <a:p>
                      <a:pPr marL="0" marR="0" lvl="0" indent="0" algn="ctr" rtl="0">
                        <a:spcBef>
                          <a:spcPts val="0"/>
                        </a:spcBef>
                        <a:spcAft>
                          <a:spcPts val="0"/>
                        </a:spcAft>
                        <a:buNone/>
                      </a:pPr>
                      <a:r>
                        <a:rPr lang="es-MX" sz="2000" u="none" strike="noStrike" cap="none"/>
                        <a:t>INDICADORES</a:t>
                      </a:r>
                      <a:endParaRPr sz="2000" u="none" strike="noStrike" cap="none"/>
                    </a:p>
                  </a:txBody>
                  <a:tcPr marL="91450" marR="91450" marT="45725" marB="45725" anchor="ctr"/>
                </a:tc>
                <a:tc>
                  <a:txBody>
                    <a:bodyPr/>
                    <a:lstStyle/>
                    <a:p>
                      <a:pPr marL="0" marR="0" lvl="0" indent="0" algn="ctr" rtl="0">
                        <a:spcBef>
                          <a:spcPts val="0"/>
                        </a:spcBef>
                        <a:spcAft>
                          <a:spcPts val="0"/>
                        </a:spcAft>
                        <a:buNone/>
                      </a:pPr>
                      <a:r>
                        <a:rPr lang="es-MX" sz="2000" u="none" strike="noStrike" cap="none"/>
                        <a:t>MEDIOS DE </a:t>
                      </a:r>
                      <a:r>
                        <a:rPr lang="es-MX" sz="2000"/>
                        <a:t>VERIFICACIÓN</a:t>
                      </a:r>
                      <a:endParaRPr sz="2000" u="none" strike="noStrike" cap="none"/>
                    </a:p>
                  </a:txBody>
                  <a:tcPr marL="91450" marR="91450" marT="45725" marB="45725" anchor="ctr"/>
                </a:tc>
                <a:tc>
                  <a:txBody>
                    <a:bodyPr/>
                    <a:lstStyle/>
                    <a:p>
                      <a:pPr marL="0" marR="0" lvl="0" indent="0" algn="ctr" rtl="0">
                        <a:spcBef>
                          <a:spcPts val="0"/>
                        </a:spcBef>
                        <a:spcAft>
                          <a:spcPts val="0"/>
                        </a:spcAft>
                        <a:buNone/>
                      </a:pPr>
                      <a:r>
                        <a:rPr lang="es-MX" sz="2000" u="none" strike="noStrike" cap="none"/>
                        <a:t>SUPUESTOS</a:t>
                      </a:r>
                      <a:endParaRPr sz="2000" u="none" strike="noStrike" cap="none"/>
                    </a:p>
                  </a:txBody>
                  <a:tcPr marL="91450" marR="91450" marT="45725" marB="45725" anchor="ctr"/>
                </a:tc>
                <a:extLst>
                  <a:ext uri="{0D108BD9-81ED-4DB2-BD59-A6C34878D82A}">
                    <a16:rowId xmlns:a16="http://schemas.microsoft.com/office/drawing/2014/main" val="10000"/>
                  </a:ext>
                </a:extLst>
              </a:tr>
              <a:tr h="738050">
                <a:tc>
                  <a:txBody>
                    <a:bodyPr/>
                    <a:lstStyle/>
                    <a:p>
                      <a:pPr marL="0" marR="0" lvl="0" indent="0" algn="ctr" rtl="0">
                        <a:spcBef>
                          <a:spcPts val="0"/>
                        </a:spcBef>
                        <a:spcAft>
                          <a:spcPts val="0"/>
                        </a:spcAft>
                        <a:buNone/>
                      </a:pPr>
                      <a:r>
                        <a:rPr lang="es-MX" sz="2000" u="none" strike="noStrike" cap="none"/>
                        <a:t>FIN</a:t>
                      </a:r>
                      <a:endParaRPr sz="2000" u="none" strike="noStrike" cap="none"/>
                    </a:p>
                  </a:txBody>
                  <a:tcPr marL="91450" marR="91450" marT="45725" marB="45725" anchor="ctr"/>
                </a:tc>
                <a:tc>
                  <a:txBody>
                    <a:bodyPr/>
                    <a:lstStyle/>
                    <a:p>
                      <a:pPr marL="0" marR="0" lvl="0" indent="0" algn="l" rtl="0">
                        <a:spcBef>
                          <a:spcPts val="0"/>
                        </a:spcBef>
                        <a:spcAft>
                          <a:spcPts val="0"/>
                        </a:spcAft>
                        <a:buNone/>
                      </a:pPr>
                      <a:endParaRPr sz="2000"/>
                    </a:p>
                  </a:txBody>
                  <a:tcPr marL="91450" marR="91450" marT="45725" marB="45725"/>
                </a:tc>
                <a:tc>
                  <a:txBody>
                    <a:bodyPr/>
                    <a:lstStyle/>
                    <a:p>
                      <a:pPr marL="0" marR="0" lvl="0" indent="0" algn="l" rtl="0">
                        <a:spcBef>
                          <a:spcPts val="0"/>
                        </a:spcBef>
                        <a:spcAft>
                          <a:spcPts val="0"/>
                        </a:spcAft>
                        <a:buNone/>
                      </a:pPr>
                      <a:endParaRPr sz="2000"/>
                    </a:p>
                  </a:txBody>
                  <a:tcPr marL="91450" marR="91450" marT="45725" marB="45725"/>
                </a:tc>
                <a:tc>
                  <a:txBody>
                    <a:bodyPr/>
                    <a:lstStyle/>
                    <a:p>
                      <a:pPr marL="0" marR="0" lvl="0" indent="0" algn="l" rtl="0">
                        <a:spcBef>
                          <a:spcPts val="0"/>
                        </a:spcBef>
                        <a:spcAft>
                          <a:spcPts val="0"/>
                        </a:spcAft>
                        <a:buNone/>
                      </a:pPr>
                      <a:endParaRPr sz="2000"/>
                    </a:p>
                  </a:txBody>
                  <a:tcPr marL="91450" marR="91450" marT="45725" marB="45725"/>
                </a:tc>
                <a:tc>
                  <a:txBody>
                    <a:bodyPr/>
                    <a:lstStyle/>
                    <a:p>
                      <a:pPr marL="0" marR="0" lvl="0" indent="0" algn="l" rtl="0">
                        <a:spcBef>
                          <a:spcPts val="0"/>
                        </a:spcBef>
                        <a:spcAft>
                          <a:spcPts val="0"/>
                        </a:spcAft>
                        <a:buNone/>
                      </a:pPr>
                      <a:endParaRPr sz="2000"/>
                    </a:p>
                  </a:txBody>
                  <a:tcPr marL="91450" marR="91450" marT="45725" marB="45725"/>
                </a:tc>
                <a:extLst>
                  <a:ext uri="{0D108BD9-81ED-4DB2-BD59-A6C34878D82A}">
                    <a16:rowId xmlns:a16="http://schemas.microsoft.com/office/drawing/2014/main" val="10001"/>
                  </a:ext>
                </a:extLst>
              </a:tr>
              <a:tr h="738050">
                <a:tc>
                  <a:txBody>
                    <a:bodyPr/>
                    <a:lstStyle/>
                    <a:p>
                      <a:pPr marL="0" marR="0" lvl="0" indent="0" algn="ctr" rtl="0">
                        <a:spcBef>
                          <a:spcPts val="0"/>
                        </a:spcBef>
                        <a:spcAft>
                          <a:spcPts val="0"/>
                        </a:spcAft>
                        <a:buNone/>
                      </a:pPr>
                      <a:r>
                        <a:rPr lang="es-MX" sz="2000"/>
                        <a:t>PROPÓSITO</a:t>
                      </a:r>
                      <a:endParaRPr sz="2000"/>
                    </a:p>
                  </a:txBody>
                  <a:tcPr marL="91450" marR="91450" marT="45725" marB="45725" anchor="ctr"/>
                </a:tc>
                <a:tc>
                  <a:txBody>
                    <a:bodyPr/>
                    <a:lstStyle/>
                    <a:p>
                      <a:pPr marL="0" marR="0" lvl="0" indent="0" algn="l" rtl="0">
                        <a:spcBef>
                          <a:spcPts val="0"/>
                        </a:spcBef>
                        <a:spcAft>
                          <a:spcPts val="0"/>
                        </a:spcAft>
                        <a:buNone/>
                      </a:pPr>
                      <a:endParaRPr sz="2000"/>
                    </a:p>
                  </a:txBody>
                  <a:tcPr marL="91450" marR="91450" marT="45725" marB="45725"/>
                </a:tc>
                <a:tc>
                  <a:txBody>
                    <a:bodyPr/>
                    <a:lstStyle/>
                    <a:p>
                      <a:pPr marL="0" marR="0" lvl="0" indent="0" algn="l" rtl="0">
                        <a:spcBef>
                          <a:spcPts val="0"/>
                        </a:spcBef>
                        <a:spcAft>
                          <a:spcPts val="0"/>
                        </a:spcAft>
                        <a:buNone/>
                      </a:pPr>
                      <a:endParaRPr sz="2000"/>
                    </a:p>
                  </a:txBody>
                  <a:tcPr marL="91450" marR="91450" marT="45725" marB="45725"/>
                </a:tc>
                <a:tc>
                  <a:txBody>
                    <a:bodyPr/>
                    <a:lstStyle/>
                    <a:p>
                      <a:pPr marL="0" marR="0" lvl="0" indent="0" algn="l" rtl="0">
                        <a:spcBef>
                          <a:spcPts val="0"/>
                        </a:spcBef>
                        <a:spcAft>
                          <a:spcPts val="0"/>
                        </a:spcAft>
                        <a:buNone/>
                      </a:pPr>
                      <a:endParaRPr sz="2000"/>
                    </a:p>
                  </a:txBody>
                  <a:tcPr marL="91450" marR="91450" marT="45725" marB="45725"/>
                </a:tc>
                <a:tc>
                  <a:txBody>
                    <a:bodyPr/>
                    <a:lstStyle/>
                    <a:p>
                      <a:pPr marL="0" marR="0" lvl="0" indent="0" algn="l" rtl="0">
                        <a:spcBef>
                          <a:spcPts val="0"/>
                        </a:spcBef>
                        <a:spcAft>
                          <a:spcPts val="0"/>
                        </a:spcAft>
                        <a:buNone/>
                      </a:pPr>
                      <a:endParaRPr sz="2000"/>
                    </a:p>
                  </a:txBody>
                  <a:tcPr marL="91450" marR="91450" marT="45725" marB="45725"/>
                </a:tc>
                <a:extLst>
                  <a:ext uri="{0D108BD9-81ED-4DB2-BD59-A6C34878D82A}">
                    <a16:rowId xmlns:a16="http://schemas.microsoft.com/office/drawing/2014/main" val="10002"/>
                  </a:ext>
                </a:extLst>
              </a:tr>
              <a:tr h="738050">
                <a:tc>
                  <a:txBody>
                    <a:bodyPr/>
                    <a:lstStyle/>
                    <a:p>
                      <a:pPr marL="0" marR="0" lvl="0" indent="0" algn="ctr" rtl="0">
                        <a:spcBef>
                          <a:spcPts val="0"/>
                        </a:spcBef>
                        <a:spcAft>
                          <a:spcPts val="0"/>
                        </a:spcAft>
                        <a:buNone/>
                      </a:pPr>
                      <a:r>
                        <a:rPr lang="es-MX" sz="2000"/>
                        <a:t>COMPONENTES</a:t>
                      </a:r>
                      <a:endParaRPr/>
                    </a:p>
                  </a:txBody>
                  <a:tcPr marL="91450" marR="91450" marT="45725" marB="45725" anchor="ctr"/>
                </a:tc>
                <a:tc>
                  <a:txBody>
                    <a:bodyPr/>
                    <a:lstStyle/>
                    <a:p>
                      <a:pPr marL="0" marR="0" lvl="0" indent="0" algn="l" rtl="0">
                        <a:spcBef>
                          <a:spcPts val="0"/>
                        </a:spcBef>
                        <a:spcAft>
                          <a:spcPts val="0"/>
                        </a:spcAft>
                        <a:buNone/>
                      </a:pPr>
                      <a:endParaRPr sz="2000"/>
                    </a:p>
                  </a:txBody>
                  <a:tcPr marL="91450" marR="91450" marT="45725" marB="45725"/>
                </a:tc>
                <a:tc>
                  <a:txBody>
                    <a:bodyPr/>
                    <a:lstStyle/>
                    <a:p>
                      <a:pPr marL="0" marR="0" lvl="0" indent="0" algn="l" rtl="0">
                        <a:spcBef>
                          <a:spcPts val="0"/>
                        </a:spcBef>
                        <a:spcAft>
                          <a:spcPts val="0"/>
                        </a:spcAft>
                        <a:buNone/>
                      </a:pPr>
                      <a:endParaRPr sz="2000"/>
                    </a:p>
                  </a:txBody>
                  <a:tcPr marL="91450" marR="91450" marT="45725" marB="45725"/>
                </a:tc>
                <a:tc>
                  <a:txBody>
                    <a:bodyPr/>
                    <a:lstStyle/>
                    <a:p>
                      <a:pPr marL="0" marR="0" lvl="0" indent="0" algn="l" rtl="0">
                        <a:spcBef>
                          <a:spcPts val="0"/>
                        </a:spcBef>
                        <a:spcAft>
                          <a:spcPts val="0"/>
                        </a:spcAft>
                        <a:buNone/>
                      </a:pPr>
                      <a:endParaRPr sz="2000"/>
                    </a:p>
                  </a:txBody>
                  <a:tcPr marL="91450" marR="91450" marT="45725" marB="45725"/>
                </a:tc>
                <a:tc>
                  <a:txBody>
                    <a:bodyPr/>
                    <a:lstStyle/>
                    <a:p>
                      <a:pPr marL="0" marR="0" lvl="0" indent="0" algn="l" rtl="0">
                        <a:spcBef>
                          <a:spcPts val="0"/>
                        </a:spcBef>
                        <a:spcAft>
                          <a:spcPts val="0"/>
                        </a:spcAft>
                        <a:buNone/>
                      </a:pPr>
                      <a:endParaRPr sz="2000"/>
                    </a:p>
                  </a:txBody>
                  <a:tcPr marL="91450" marR="91450" marT="45725" marB="45725"/>
                </a:tc>
                <a:extLst>
                  <a:ext uri="{0D108BD9-81ED-4DB2-BD59-A6C34878D82A}">
                    <a16:rowId xmlns:a16="http://schemas.microsoft.com/office/drawing/2014/main" val="10003"/>
                  </a:ext>
                </a:extLst>
              </a:tr>
              <a:tr h="738050">
                <a:tc>
                  <a:txBody>
                    <a:bodyPr/>
                    <a:lstStyle/>
                    <a:p>
                      <a:pPr marL="0" marR="0" lvl="0" indent="0" algn="ctr" rtl="0">
                        <a:spcBef>
                          <a:spcPts val="0"/>
                        </a:spcBef>
                        <a:spcAft>
                          <a:spcPts val="0"/>
                        </a:spcAft>
                        <a:buNone/>
                      </a:pPr>
                      <a:r>
                        <a:rPr lang="es-MX" sz="2000"/>
                        <a:t>ACTIVIDADES</a:t>
                      </a:r>
                      <a:endParaRPr sz="2000"/>
                    </a:p>
                  </a:txBody>
                  <a:tcPr marL="91450" marR="91450" marT="45725" marB="45725" anchor="ctr"/>
                </a:tc>
                <a:tc>
                  <a:txBody>
                    <a:bodyPr/>
                    <a:lstStyle/>
                    <a:p>
                      <a:pPr marL="0" marR="0" lvl="0" indent="0" algn="l" rtl="0">
                        <a:spcBef>
                          <a:spcPts val="0"/>
                        </a:spcBef>
                        <a:spcAft>
                          <a:spcPts val="0"/>
                        </a:spcAft>
                        <a:buNone/>
                      </a:pPr>
                      <a:endParaRPr sz="2000"/>
                    </a:p>
                  </a:txBody>
                  <a:tcPr marL="91450" marR="91450" marT="45725" marB="45725"/>
                </a:tc>
                <a:tc>
                  <a:txBody>
                    <a:bodyPr/>
                    <a:lstStyle/>
                    <a:p>
                      <a:pPr marL="0" marR="0" lvl="0" indent="0" algn="l" rtl="0">
                        <a:spcBef>
                          <a:spcPts val="0"/>
                        </a:spcBef>
                        <a:spcAft>
                          <a:spcPts val="0"/>
                        </a:spcAft>
                        <a:buNone/>
                      </a:pPr>
                      <a:endParaRPr sz="2000"/>
                    </a:p>
                  </a:txBody>
                  <a:tcPr marL="91450" marR="91450" marT="45725" marB="45725"/>
                </a:tc>
                <a:tc>
                  <a:txBody>
                    <a:bodyPr/>
                    <a:lstStyle/>
                    <a:p>
                      <a:pPr marL="0" marR="0" lvl="0" indent="0" algn="l" rtl="0">
                        <a:spcBef>
                          <a:spcPts val="0"/>
                        </a:spcBef>
                        <a:spcAft>
                          <a:spcPts val="0"/>
                        </a:spcAft>
                        <a:buNone/>
                      </a:pPr>
                      <a:endParaRPr sz="2000"/>
                    </a:p>
                  </a:txBody>
                  <a:tcPr marL="91450" marR="91450" marT="45725" marB="45725"/>
                </a:tc>
                <a:tc>
                  <a:txBody>
                    <a:bodyPr/>
                    <a:lstStyle/>
                    <a:p>
                      <a:pPr marL="0" marR="0" lvl="0" indent="0" algn="l" rtl="0">
                        <a:spcBef>
                          <a:spcPts val="0"/>
                        </a:spcBef>
                        <a:spcAft>
                          <a:spcPts val="0"/>
                        </a:spcAft>
                        <a:buNone/>
                      </a:pPr>
                      <a:endParaRPr sz="2000"/>
                    </a:p>
                  </a:txBody>
                  <a:tcPr marL="91450" marR="91450" marT="45725" marB="45725"/>
                </a:tc>
                <a:extLst>
                  <a:ext uri="{0D108BD9-81ED-4DB2-BD59-A6C34878D82A}">
                    <a16:rowId xmlns:a16="http://schemas.microsoft.com/office/drawing/2014/main" val="10004"/>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graphicFrame>
        <p:nvGraphicFramePr>
          <p:cNvPr id="409" name="Google Shape;409;p29"/>
          <p:cNvGraphicFramePr/>
          <p:nvPr/>
        </p:nvGraphicFramePr>
        <p:xfrm>
          <a:off x="1253836" y="1476491"/>
          <a:ext cx="9818750" cy="4420723"/>
        </p:xfrm>
        <a:graphic>
          <a:graphicData uri="http://schemas.openxmlformats.org/drawingml/2006/table">
            <a:tbl>
              <a:tblPr firstRow="1" bandRow="1">
                <a:noFill/>
                <a:tableStyleId>{7C5F13F1-2706-41B7-A428-3EDB6E48472E}</a:tableStyleId>
              </a:tblPr>
              <a:tblGrid>
                <a:gridCol w="1963750">
                  <a:extLst>
                    <a:ext uri="{9D8B030D-6E8A-4147-A177-3AD203B41FA5}">
                      <a16:colId xmlns:a16="http://schemas.microsoft.com/office/drawing/2014/main" val="20000"/>
                    </a:ext>
                  </a:extLst>
                </a:gridCol>
                <a:gridCol w="1963750">
                  <a:extLst>
                    <a:ext uri="{9D8B030D-6E8A-4147-A177-3AD203B41FA5}">
                      <a16:colId xmlns:a16="http://schemas.microsoft.com/office/drawing/2014/main" val="20001"/>
                    </a:ext>
                  </a:extLst>
                </a:gridCol>
                <a:gridCol w="1963750">
                  <a:extLst>
                    <a:ext uri="{9D8B030D-6E8A-4147-A177-3AD203B41FA5}">
                      <a16:colId xmlns:a16="http://schemas.microsoft.com/office/drawing/2014/main" val="20002"/>
                    </a:ext>
                  </a:extLst>
                </a:gridCol>
                <a:gridCol w="1963750">
                  <a:extLst>
                    <a:ext uri="{9D8B030D-6E8A-4147-A177-3AD203B41FA5}">
                      <a16:colId xmlns:a16="http://schemas.microsoft.com/office/drawing/2014/main" val="20003"/>
                    </a:ext>
                  </a:extLst>
                </a:gridCol>
                <a:gridCol w="1963750">
                  <a:extLst>
                    <a:ext uri="{9D8B030D-6E8A-4147-A177-3AD203B41FA5}">
                      <a16:colId xmlns:a16="http://schemas.microsoft.com/office/drawing/2014/main" val="20004"/>
                    </a:ext>
                  </a:extLst>
                </a:gridCol>
              </a:tblGrid>
              <a:tr h="1273875">
                <a:tc>
                  <a:txBody>
                    <a:bodyPr/>
                    <a:lstStyle/>
                    <a:p>
                      <a:pPr marL="0" marR="0" lvl="0" indent="0" algn="ctr" rtl="0">
                        <a:spcBef>
                          <a:spcPts val="0"/>
                        </a:spcBef>
                        <a:spcAft>
                          <a:spcPts val="0"/>
                        </a:spcAft>
                        <a:buNone/>
                      </a:pPr>
                      <a:r>
                        <a:rPr lang="es-MX" sz="2800"/>
                        <a:t>MIR</a:t>
                      </a:r>
                      <a:endParaRPr sz="2800"/>
                    </a:p>
                  </a:txBody>
                  <a:tcPr marL="91450" marR="91450" marT="45725" marB="45725" anchor="ctr"/>
                </a:tc>
                <a:tc>
                  <a:txBody>
                    <a:bodyPr/>
                    <a:lstStyle/>
                    <a:p>
                      <a:pPr marL="0" marR="0" lvl="0" indent="0" algn="ctr" rtl="0">
                        <a:spcBef>
                          <a:spcPts val="0"/>
                        </a:spcBef>
                        <a:spcAft>
                          <a:spcPts val="0"/>
                        </a:spcAft>
                        <a:buNone/>
                      </a:pPr>
                      <a:r>
                        <a:rPr lang="es-MX" sz="2000"/>
                        <a:t>RESUMEN NARRATIVO</a:t>
                      </a:r>
                      <a:endParaRPr sz="2000"/>
                    </a:p>
                  </a:txBody>
                  <a:tcPr marL="91450" marR="91450" marT="45725" marB="45725" anchor="ctr"/>
                </a:tc>
                <a:tc>
                  <a:txBody>
                    <a:bodyPr/>
                    <a:lstStyle/>
                    <a:p>
                      <a:pPr marL="0" marR="0" lvl="0" indent="0" algn="ctr" rtl="0">
                        <a:spcBef>
                          <a:spcPts val="0"/>
                        </a:spcBef>
                        <a:spcAft>
                          <a:spcPts val="0"/>
                        </a:spcAft>
                        <a:buNone/>
                      </a:pPr>
                      <a:r>
                        <a:rPr lang="es-MX" sz="2000"/>
                        <a:t>INDICADORES</a:t>
                      </a:r>
                      <a:endParaRPr sz="2000"/>
                    </a:p>
                  </a:txBody>
                  <a:tcPr marL="91450" marR="91450" marT="45725" marB="45725" anchor="ctr"/>
                </a:tc>
                <a:tc>
                  <a:txBody>
                    <a:bodyPr/>
                    <a:lstStyle/>
                    <a:p>
                      <a:pPr marL="0" marR="0" lvl="0" indent="0" algn="ctr" rtl="0">
                        <a:spcBef>
                          <a:spcPts val="0"/>
                        </a:spcBef>
                        <a:spcAft>
                          <a:spcPts val="0"/>
                        </a:spcAft>
                        <a:buNone/>
                      </a:pPr>
                      <a:r>
                        <a:rPr lang="es-MX" sz="2000"/>
                        <a:t>MEDIOS DE VERIFICACIÓN</a:t>
                      </a:r>
                      <a:endParaRPr sz="2000"/>
                    </a:p>
                  </a:txBody>
                  <a:tcPr marL="91450" marR="91450" marT="45725" marB="45725" anchor="ctr"/>
                </a:tc>
                <a:tc>
                  <a:txBody>
                    <a:bodyPr/>
                    <a:lstStyle/>
                    <a:p>
                      <a:pPr marL="0" marR="0" lvl="0" indent="0" algn="ctr" rtl="0">
                        <a:spcBef>
                          <a:spcPts val="0"/>
                        </a:spcBef>
                        <a:spcAft>
                          <a:spcPts val="0"/>
                        </a:spcAft>
                        <a:buNone/>
                      </a:pPr>
                      <a:r>
                        <a:rPr lang="es-MX" sz="2000"/>
                        <a:t>SUPUESTOS</a:t>
                      </a:r>
                      <a:endParaRPr sz="2000"/>
                    </a:p>
                  </a:txBody>
                  <a:tcPr marL="91450" marR="91450" marT="45725" marB="45725" anchor="ctr"/>
                </a:tc>
                <a:extLst>
                  <a:ext uri="{0D108BD9-81ED-4DB2-BD59-A6C34878D82A}">
                    <a16:rowId xmlns:a16="http://schemas.microsoft.com/office/drawing/2014/main" val="10000"/>
                  </a:ext>
                </a:extLst>
              </a:tr>
              <a:tr h="738050">
                <a:tc>
                  <a:txBody>
                    <a:bodyPr/>
                    <a:lstStyle/>
                    <a:p>
                      <a:pPr marL="0" marR="0" lvl="0" indent="0" algn="ctr" rtl="0">
                        <a:spcBef>
                          <a:spcPts val="0"/>
                        </a:spcBef>
                        <a:spcAft>
                          <a:spcPts val="0"/>
                        </a:spcAft>
                        <a:buNone/>
                      </a:pPr>
                      <a:r>
                        <a:rPr lang="es-MX" sz="2000"/>
                        <a:t>FIN</a:t>
                      </a:r>
                      <a:endParaRPr sz="2000"/>
                    </a:p>
                  </a:txBody>
                  <a:tcPr marL="91450" marR="91450" marT="45725" marB="45725" anchor="ctr"/>
                </a:tc>
                <a:tc gridSpan="4">
                  <a:txBody>
                    <a:bodyPr/>
                    <a:lstStyle/>
                    <a:p>
                      <a:pPr marL="18796" marR="0" lvl="0" indent="0" algn="l" rtl="0">
                        <a:lnSpc>
                          <a:spcPct val="91750"/>
                        </a:lnSpc>
                        <a:spcBef>
                          <a:spcPts val="0"/>
                        </a:spcBef>
                        <a:spcAft>
                          <a:spcPts val="0"/>
                        </a:spcAft>
                        <a:buNone/>
                      </a:pPr>
                      <a:r>
                        <a:rPr lang="es-MX" sz="2000" spc="28">
                          <a:latin typeface="Times New Roman"/>
                          <a:ea typeface="Times New Roman"/>
                          <a:cs typeface="Times New Roman"/>
                          <a:sym typeface="Times New Roman"/>
                        </a:rPr>
                        <a:t>Indica la forma en que el  programa  contribuye al  logro de un objetivo estratégico </a:t>
                      </a:r>
                      <a:r>
                        <a:rPr lang="es-MX" sz="2000" spc="35">
                          <a:latin typeface="Times New Roman"/>
                          <a:ea typeface="Times New Roman"/>
                          <a:cs typeface="Times New Roman"/>
                          <a:sym typeface="Times New Roman"/>
                        </a:rPr>
                        <a:t>de orden superior con el  que está alineado.</a:t>
                      </a:r>
                      <a:endParaRPr sz="2000">
                        <a:latin typeface="Times New Roman"/>
                        <a:ea typeface="Times New Roman"/>
                        <a:cs typeface="Times New Roman"/>
                        <a:sym typeface="Times New Roman"/>
                      </a:endParaRPr>
                    </a:p>
                  </a:txBody>
                  <a:tcPr marL="91450" marR="91450" marT="45725" marB="45725" anchor="ct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1"/>
                  </a:ext>
                </a:extLst>
              </a:tr>
              <a:tr h="738050">
                <a:tc>
                  <a:txBody>
                    <a:bodyPr/>
                    <a:lstStyle/>
                    <a:p>
                      <a:pPr marL="0" marR="0" lvl="0" indent="0" algn="ctr" rtl="0">
                        <a:spcBef>
                          <a:spcPts val="0"/>
                        </a:spcBef>
                        <a:spcAft>
                          <a:spcPts val="0"/>
                        </a:spcAft>
                        <a:buNone/>
                      </a:pPr>
                      <a:r>
                        <a:rPr lang="es-MX" sz="2000"/>
                        <a:t>PROPÓSITO</a:t>
                      </a:r>
                      <a:endParaRPr sz="2000"/>
                    </a:p>
                  </a:txBody>
                  <a:tcPr marL="91450" marR="91450" marT="45725" marB="45725" anchor="ctr"/>
                </a:tc>
                <a:tc gridSpan="4">
                  <a:txBody>
                    <a:bodyPr/>
                    <a:lstStyle/>
                    <a:p>
                      <a:pPr marL="21843" marR="0" lvl="0" indent="0" algn="l" rtl="0">
                        <a:lnSpc>
                          <a:spcPct val="91750"/>
                        </a:lnSpc>
                        <a:spcBef>
                          <a:spcPts val="0"/>
                        </a:spcBef>
                        <a:spcAft>
                          <a:spcPts val="0"/>
                        </a:spcAft>
                        <a:buNone/>
                      </a:pPr>
                      <a:r>
                        <a:rPr lang="es-MX" sz="2000" spc="16">
                          <a:latin typeface="Times New Roman"/>
                          <a:ea typeface="Times New Roman"/>
                          <a:cs typeface="Times New Roman"/>
                          <a:sym typeface="Times New Roman"/>
                        </a:rPr>
                        <a:t>Es el  objetivo del  programa, la razón de ser del  mismo. Indica el  efecto directo </a:t>
                      </a:r>
                      <a:r>
                        <a:rPr lang="es-MX" sz="2000" spc="36">
                          <a:latin typeface="Times New Roman"/>
                          <a:ea typeface="Times New Roman"/>
                          <a:cs typeface="Times New Roman"/>
                          <a:sym typeface="Times New Roman"/>
                        </a:rPr>
                        <a:t>que el  programa  se propone alcanzar sobre  la población o área de enfoque.</a:t>
                      </a:r>
                      <a:endParaRPr sz="2000">
                        <a:latin typeface="Times New Roman"/>
                        <a:ea typeface="Times New Roman"/>
                        <a:cs typeface="Times New Roman"/>
                        <a:sym typeface="Times New Roman"/>
                      </a:endParaRPr>
                    </a:p>
                  </a:txBody>
                  <a:tcPr marL="91450" marR="91450" marT="45725" marB="45725" anchor="ct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2"/>
                  </a:ext>
                </a:extLst>
              </a:tr>
              <a:tr h="738050">
                <a:tc>
                  <a:txBody>
                    <a:bodyPr/>
                    <a:lstStyle/>
                    <a:p>
                      <a:pPr marL="0" marR="0" lvl="0" indent="0" algn="ctr" rtl="0">
                        <a:spcBef>
                          <a:spcPts val="0"/>
                        </a:spcBef>
                        <a:spcAft>
                          <a:spcPts val="0"/>
                        </a:spcAft>
                        <a:buNone/>
                      </a:pPr>
                      <a:r>
                        <a:rPr lang="es-MX" sz="2000"/>
                        <a:t>COMPONENTES</a:t>
                      </a:r>
                      <a:endParaRPr/>
                    </a:p>
                  </a:txBody>
                  <a:tcPr marL="91450" marR="91450" marT="45725" marB="45725" anchor="ctr"/>
                </a:tc>
                <a:tc gridSpan="4">
                  <a:txBody>
                    <a:bodyPr/>
                    <a:lstStyle/>
                    <a:p>
                      <a:pPr marL="12700" marR="0" lvl="0" indent="0" algn="l" rtl="0">
                        <a:lnSpc>
                          <a:spcPct val="91750"/>
                        </a:lnSpc>
                        <a:spcBef>
                          <a:spcPts val="0"/>
                        </a:spcBef>
                        <a:spcAft>
                          <a:spcPts val="0"/>
                        </a:spcAft>
                        <a:buNone/>
                      </a:pPr>
                      <a:r>
                        <a:rPr lang="es-MX" sz="2000" spc="39">
                          <a:latin typeface="Times New Roman"/>
                          <a:ea typeface="Times New Roman"/>
                          <a:cs typeface="Times New Roman"/>
                          <a:sym typeface="Times New Roman"/>
                        </a:rPr>
                        <a:t>Son  los productos o servicios que deben  ser entregados durante la ejecución  del </a:t>
                      </a:r>
                      <a:r>
                        <a:rPr lang="es-MX" sz="2000" spc="33">
                          <a:latin typeface="Times New Roman"/>
                          <a:ea typeface="Times New Roman"/>
                          <a:cs typeface="Times New Roman"/>
                          <a:sym typeface="Times New Roman"/>
                        </a:rPr>
                        <a:t>programa, para el  logro de su propósito.</a:t>
                      </a:r>
                      <a:endParaRPr sz="2000">
                        <a:latin typeface="Times New Roman"/>
                        <a:ea typeface="Times New Roman"/>
                        <a:cs typeface="Times New Roman"/>
                        <a:sym typeface="Times New Roman"/>
                      </a:endParaRPr>
                    </a:p>
                  </a:txBody>
                  <a:tcPr marL="91450" marR="91450" marT="45725" marB="45725" anchor="ct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3"/>
                  </a:ext>
                </a:extLst>
              </a:tr>
              <a:tr h="738050">
                <a:tc>
                  <a:txBody>
                    <a:bodyPr/>
                    <a:lstStyle/>
                    <a:p>
                      <a:pPr marL="0" marR="0" lvl="0" indent="0" algn="ctr" rtl="0">
                        <a:spcBef>
                          <a:spcPts val="0"/>
                        </a:spcBef>
                        <a:spcAft>
                          <a:spcPts val="0"/>
                        </a:spcAft>
                        <a:buNone/>
                      </a:pPr>
                      <a:r>
                        <a:rPr lang="es-MX" sz="2000"/>
                        <a:t>ACTIVIDADES</a:t>
                      </a:r>
                      <a:endParaRPr sz="2000"/>
                    </a:p>
                  </a:txBody>
                  <a:tcPr marL="91450" marR="91450" marT="45725" marB="45725" anchor="ctr"/>
                </a:tc>
                <a:tc gridSpan="4">
                  <a:txBody>
                    <a:bodyPr/>
                    <a:lstStyle/>
                    <a:p>
                      <a:pPr marL="12700" marR="0" lvl="0" indent="0" algn="l" rtl="0">
                        <a:lnSpc>
                          <a:spcPct val="91750"/>
                        </a:lnSpc>
                        <a:spcBef>
                          <a:spcPts val="0"/>
                        </a:spcBef>
                        <a:spcAft>
                          <a:spcPts val="0"/>
                        </a:spcAft>
                        <a:buNone/>
                      </a:pPr>
                      <a:r>
                        <a:rPr lang="es-MX" sz="2000" spc="32">
                          <a:latin typeface="Times New Roman"/>
                          <a:ea typeface="Times New Roman"/>
                          <a:cs typeface="Times New Roman"/>
                          <a:sym typeface="Times New Roman"/>
                        </a:rPr>
                        <a:t>Son las  principales acciones  y recursos asignados para producir cada uno de los </a:t>
                      </a:r>
                      <a:r>
                        <a:rPr lang="es-MX" sz="2000" spc="62">
                          <a:latin typeface="Times New Roman"/>
                          <a:ea typeface="Times New Roman"/>
                          <a:cs typeface="Times New Roman"/>
                          <a:sym typeface="Times New Roman"/>
                        </a:rPr>
                        <a:t>componentes.</a:t>
                      </a:r>
                      <a:endParaRPr sz="2000">
                        <a:latin typeface="Times New Roman"/>
                        <a:ea typeface="Times New Roman"/>
                        <a:cs typeface="Times New Roman"/>
                        <a:sym typeface="Times New Roman"/>
                      </a:endParaRPr>
                    </a:p>
                  </a:txBody>
                  <a:tcPr marL="91450" marR="91450" marT="45725" marB="45725" anchor="ct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graphicFrame>
        <p:nvGraphicFramePr>
          <p:cNvPr id="414" name="Google Shape;414;p30"/>
          <p:cNvGraphicFramePr/>
          <p:nvPr/>
        </p:nvGraphicFramePr>
        <p:xfrm>
          <a:off x="448886" y="894600"/>
          <a:ext cx="3000000" cy="3000000"/>
        </p:xfrm>
        <a:graphic>
          <a:graphicData uri="http://schemas.openxmlformats.org/drawingml/2006/table">
            <a:tbl>
              <a:tblPr firstRow="1" bandRow="1">
                <a:noFill/>
                <a:tableStyleId>{7C5F13F1-2706-41B7-A428-3EDB6E48472E}</a:tableStyleId>
              </a:tblPr>
              <a:tblGrid>
                <a:gridCol w="2049275">
                  <a:extLst>
                    <a:ext uri="{9D8B030D-6E8A-4147-A177-3AD203B41FA5}">
                      <a16:colId xmlns:a16="http://schemas.microsoft.com/office/drawing/2014/main" val="20000"/>
                    </a:ext>
                  </a:extLst>
                </a:gridCol>
                <a:gridCol w="2301250">
                  <a:extLst>
                    <a:ext uri="{9D8B030D-6E8A-4147-A177-3AD203B41FA5}">
                      <a16:colId xmlns:a16="http://schemas.microsoft.com/office/drawing/2014/main" val="20001"/>
                    </a:ext>
                  </a:extLst>
                </a:gridCol>
                <a:gridCol w="2536400">
                  <a:extLst>
                    <a:ext uri="{9D8B030D-6E8A-4147-A177-3AD203B41FA5}">
                      <a16:colId xmlns:a16="http://schemas.microsoft.com/office/drawing/2014/main" val="20002"/>
                    </a:ext>
                  </a:extLst>
                </a:gridCol>
                <a:gridCol w="2210525">
                  <a:extLst>
                    <a:ext uri="{9D8B030D-6E8A-4147-A177-3AD203B41FA5}">
                      <a16:colId xmlns:a16="http://schemas.microsoft.com/office/drawing/2014/main" val="20003"/>
                    </a:ext>
                  </a:extLst>
                </a:gridCol>
                <a:gridCol w="2274350">
                  <a:extLst>
                    <a:ext uri="{9D8B030D-6E8A-4147-A177-3AD203B41FA5}">
                      <a16:colId xmlns:a16="http://schemas.microsoft.com/office/drawing/2014/main" val="20004"/>
                    </a:ext>
                  </a:extLst>
                </a:gridCol>
              </a:tblGrid>
              <a:tr h="1273875">
                <a:tc>
                  <a:txBody>
                    <a:bodyPr/>
                    <a:lstStyle/>
                    <a:p>
                      <a:pPr marL="0" marR="0" lvl="0" indent="0" algn="ctr" rtl="0">
                        <a:spcBef>
                          <a:spcPts val="0"/>
                        </a:spcBef>
                        <a:spcAft>
                          <a:spcPts val="0"/>
                        </a:spcAft>
                        <a:buNone/>
                      </a:pPr>
                      <a:r>
                        <a:rPr lang="es-MX" sz="2800"/>
                        <a:t>MIR</a:t>
                      </a:r>
                      <a:endParaRPr sz="2800"/>
                    </a:p>
                  </a:txBody>
                  <a:tcPr marL="91450" marR="91450" marT="45725" marB="45725" anchor="ctr"/>
                </a:tc>
                <a:tc>
                  <a:txBody>
                    <a:bodyPr/>
                    <a:lstStyle/>
                    <a:p>
                      <a:pPr marL="0" marR="0" lvl="0" indent="0" algn="ctr" rtl="0">
                        <a:spcBef>
                          <a:spcPts val="0"/>
                        </a:spcBef>
                        <a:spcAft>
                          <a:spcPts val="0"/>
                        </a:spcAft>
                        <a:buNone/>
                      </a:pPr>
                      <a:r>
                        <a:rPr lang="es-MX" sz="2000"/>
                        <a:t>RESUMEN NARRATIVO</a:t>
                      </a:r>
                      <a:endParaRPr sz="2000"/>
                    </a:p>
                  </a:txBody>
                  <a:tcPr marL="91450" marR="91450" marT="45725" marB="45725" anchor="ctr"/>
                </a:tc>
                <a:tc>
                  <a:txBody>
                    <a:bodyPr/>
                    <a:lstStyle/>
                    <a:p>
                      <a:pPr marL="0" marR="0" lvl="0" indent="0" algn="ctr" rtl="0">
                        <a:spcBef>
                          <a:spcPts val="0"/>
                        </a:spcBef>
                        <a:spcAft>
                          <a:spcPts val="0"/>
                        </a:spcAft>
                        <a:buNone/>
                      </a:pPr>
                      <a:r>
                        <a:rPr lang="es-MX" sz="2000"/>
                        <a:t>INDICADORES</a:t>
                      </a:r>
                      <a:endParaRPr sz="2000"/>
                    </a:p>
                  </a:txBody>
                  <a:tcPr marL="91450" marR="91450" marT="45725" marB="45725" anchor="ctr"/>
                </a:tc>
                <a:tc>
                  <a:txBody>
                    <a:bodyPr/>
                    <a:lstStyle/>
                    <a:p>
                      <a:pPr marL="0" marR="0" lvl="0" indent="0" algn="ctr" rtl="0">
                        <a:spcBef>
                          <a:spcPts val="0"/>
                        </a:spcBef>
                        <a:spcAft>
                          <a:spcPts val="0"/>
                        </a:spcAft>
                        <a:buNone/>
                      </a:pPr>
                      <a:r>
                        <a:rPr lang="es-MX" sz="2000"/>
                        <a:t>MEDIOS DE VERIFICACIÓN</a:t>
                      </a:r>
                      <a:endParaRPr sz="2000"/>
                    </a:p>
                  </a:txBody>
                  <a:tcPr marL="91450" marR="91450" marT="45725" marB="45725" anchor="ctr"/>
                </a:tc>
                <a:tc>
                  <a:txBody>
                    <a:bodyPr/>
                    <a:lstStyle/>
                    <a:p>
                      <a:pPr marL="0" marR="0" lvl="0" indent="0" algn="ctr" rtl="0">
                        <a:spcBef>
                          <a:spcPts val="0"/>
                        </a:spcBef>
                        <a:spcAft>
                          <a:spcPts val="0"/>
                        </a:spcAft>
                        <a:buNone/>
                      </a:pPr>
                      <a:r>
                        <a:rPr lang="es-MX" sz="2000"/>
                        <a:t>SUPUESTOS</a:t>
                      </a:r>
                      <a:endParaRPr sz="2000"/>
                    </a:p>
                  </a:txBody>
                  <a:tcPr marL="91450" marR="91450" marT="45725" marB="45725" anchor="ctr"/>
                </a:tc>
                <a:extLst>
                  <a:ext uri="{0D108BD9-81ED-4DB2-BD59-A6C34878D82A}">
                    <a16:rowId xmlns:a16="http://schemas.microsoft.com/office/drawing/2014/main" val="10000"/>
                  </a:ext>
                </a:extLst>
              </a:tr>
              <a:tr h="738050">
                <a:tc>
                  <a:txBody>
                    <a:bodyPr/>
                    <a:lstStyle/>
                    <a:p>
                      <a:pPr marL="0" marR="0" lvl="0" indent="0" algn="ctr" rtl="0">
                        <a:spcBef>
                          <a:spcPts val="0"/>
                        </a:spcBef>
                        <a:spcAft>
                          <a:spcPts val="0"/>
                        </a:spcAft>
                        <a:buNone/>
                      </a:pPr>
                      <a:r>
                        <a:rPr lang="es-MX" sz="2000"/>
                        <a:t>FIN</a:t>
                      </a:r>
                      <a:endParaRPr sz="2000"/>
                    </a:p>
                  </a:txBody>
                  <a:tcPr marL="91450" marR="91450" marT="45725" marB="45725" anchor="ctr"/>
                </a:tc>
                <a:tc rowSpan="4">
                  <a:txBody>
                    <a:bodyPr/>
                    <a:lstStyle/>
                    <a:p>
                      <a:pPr marL="0" marR="0" lvl="0" indent="0" algn="ctr" rtl="0">
                        <a:spcBef>
                          <a:spcPts val="0"/>
                        </a:spcBef>
                        <a:spcAft>
                          <a:spcPts val="0"/>
                        </a:spcAft>
                        <a:buNone/>
                      </a:pPr>
                      <a:r>
                        <a:rPr lang="es-MX" sz="2000"/>
                        <a:t>Objetivos esperados</a:t>
                      </a:r>
                      <a:endParaRPr/>
                    </a:p>
                    <a:p>
                      <a:pPr marL="0" marR="0" lvl="0" indent="0" algn="ctr" rtl="0">
                        <a:spcBef>
                          <a:spcPts val="0"/>
                        </a:spcBef>
                        <a:spcAft>
                          <a:spcPts val="0"/>
                        </a:spcAft>
                        <a:buNone/>
                      </a:pPr>
                      <a:r>
                        <a:rPr lang="es-MX" sz="2000"/>
                        <a:t>para cada nivel de la MIR (Fin, Propósito, </a:t>
                      </a:r>
                      <a:endParaRPr/>
                    </a:p>
                    <a:p>
                      <a:pPr marL="0" marR="0" lvl="0" indent="0" algn="ctr" rtl="0">
                        <a:spcBef>
                          <a:spcPts val="0"/>
                        </a:spcBef>
                        <a:spcAft>
                          <a:spcPts val="0"/>
                        </a:spcAft>
                        <a:buNone/>
                      </a:pPr>
                      <a:r>
                        <a:rPr lang="es-MX" sz="2000"/>
                        <a:t>Componente y</a:t>
                      </a:r>
                      <a:endParaRPr/>
                    </a:p>
                    <a:p>
                      <a:pPr marL="0" marR="0" lvl="0" indent="0" algn="ctr" rtl="0">
                        <a:spcBef>
                          <a:spcPts val="0"/>
                        </a:spcBef>
                        <a:spcAft>
                          <a:spcPts val="0"/>
                        </a:spcAft>
                        <a:buNone/>
                      </a:pPr>
                      <a:r>
                        <a:rPr lang="es-MX" sz="2000"/>
                        <a:t>Actividad).</a:t>
                      </a:r>
                      <a:endParaRPr/>
                    </a:p>
                  </a:txBody>
                  <a:tcPr marL="91450" marR="91450" marT="45725" marB="45725" anchor="ctr"/>
                </a:tc>
                <a:tc rowSpan="4">
                  <a:txBody>
                    <a:bodyPr/>
                    <a:lstStyle/>
                    <a:p>
                      <a:pPr marL="0" marR="0" lvl="0" indent="0" algn="ctr" rtl="0">
                        <a:spcBef>
                          <a:spcPts val="0"/>
                        </a:spcBef>
                        <a:spcAft>
                          <a:spcPts val="0"/>
                        </a:spcAft>
                        <a:buNone/>
                      </a:pPr>
                      <a:r>
                        <a:rPr lang="es-MX" sz="2000"/>
                        <a:t>Expresión cuantitativa</a:t>
                      </a:r>
                      <a:endParaRPr/>
                    </a:p>
                    <a:p>
                      <a:pPr marL="0" marR="0" lvl="0" indent="0" algn="ctr" rtl="0">
                        <a:spcBef>
                          <a:spcPts val="0"/>
                        </a:spcBef>
                        <a:spcAft>
                          <a:spcPts val="0"/>
                        </a:spcAft>
                        <a:buNone/>
                      </a:pPr>
                      <a:r>
                        <a:rPr lang="es-MX" sz="2000"/>
                        <a:t>construida a partir de variables cuantitativas </a:t>
                      </a:r>
                      <a:endParaRPr/>
                    </a:p>
                    <a:p>
                      <a:pPr marL="0" marR="0" lvl="0" indent="0" algn="ctr" rtl="0">
                        <a:spcBef>
                          <a:spcPts val="0"/>
                        </a:spcBef>
                        <a:spcAft>
                          <a:spcPts val="0"/>
                        </a:spcAft>
                        <a:buNone/>
                      </a:pPr>
                      <a:r>
                        <a:rPr lang="es-MX" sz="2000"/>
                        <a:t>que proporciona  un medio sencillo y fiable </a:t>
                      </a:r>
                      <a:endParaRPr/>
                    </a:p>
                    <a:p>
                      <a:pPr marL="0" marR="0" lvl="0" indent="0" algn="ctr" rtl="0">
                        <a:spcBef>
                          <a:spcPts val="0"/>
                        </a:spcBef>
                        <a:spcAft>
                          <a:spcPts val="0"/>
                        </a:spcAft>
                        <a:buNone/>
                      </a:pPr>
                      <a:r>
                        <a:rPr lang="es-MX" sz="2000"/>
                        <a:t>para medir  el </a:t>
                      </a:r>
                      <a:endParaRPr/>
                    </a:p>
                    <a:p>
                      <a:pPr marL="0" marR="0" lvl="0" indent="0" algn="ctr" rtl="0">
                        <a:spcBef>
                          <a:spcPts val="0"/>
                        </a:spcBef>
                        <a:spcAft>
                          <a:spcPts val="0"/>
                        </a:spcAft>
                        <a:buNone/>
                      </a:pPr>
                      <a:r>
                        <a:rPr lang="es-MX" sz="2000"/>
                        <a:t>cumplimiento de los objetivos establecidos.</a:t>
                      </a:r>
                      <a:endParaRPr sz="2000"/>
                    </a:p>
                  </a:txBody>
                  <a:tcPr marL="91450" marR="91450" marT="45725" marB="45725" anchor="ctr"/>
                </a:tc>
                <a:tc rowSpan="4">
                  <a:txBody>
                    <a:bodyPr/>
                    <a:lstStyle/>
                    <a:p>
                      <a:pPr marL="0" marR="0" lvl="0" indent="0" algn="ctr" rtl="0">
                        <a:spcBef>
                          <a:spcPts val="0"/>
                        </a:spcBef>
                        <a:spcAft>
                          <a:spcPts val="0"/>
                        </a:spcAft>
                        <a:buNone/>
                      </a:pPr>
                      <a:r>
                        <a:rPr lang="es-MX" sz="2000"/>
                        <a:t>Indican las fuentes</a:t>
                      </a:r>
                      <a:endParaRPr/>
                    </a:p>
                    <a:p>
                      <a:pPr marL="0" marR="0" lvl="0" indent="0" algn="ctr" rtl="0">
                        <a:spcBef>
                          <a:spcPts val="0"/>
                        </a:spcBef>
                        <a:spcAft>
                          <a:spcPts val="0"/>
                        </a:spcAft>
                        <a:buNone/>
                      </a:pPr>
                      <a:r>
                        <a:rPr lang="es-MX" sz="2000"/>
                        <a:t>precisas de información que se utilizarán para estimar el valores de los indicadores.</a:t>
                      </a:r>
                      <a:endParaRPr/>
                    </a:p>
                    <a:p>
                      <a:pPr marL="0" marR="0" lvl="0" indent="0" algn="ctr" rtl="0">
                        <a:spcBef>
                          <a:spcPts val="0"/>
                        </a:spcBef>
                        <a:spcAft>
                          <a:spcPts val="0"/>
                        </a:spcAft>
                        <a:buNone/>
                      </a:pPr>
                      <a:endParaRPr sz="2000"/>
                    </a:p>
                  </a:txBody>
                  <a:tcPr marL="91450" marR="91450" marT="45725" marB="45725" anchor="ctr"/>
                </a:tc>
                <a:tc rowSpan="4">
                  <a:txBody>
                    <a:bodyPr/>
                    <a:lstStyle/>
                    <a:p>
                      <a:pPr marL="0" marR="0" lvl="0" indent="0" algn="ctr" rtl="0">
                        <a:spcBef>
                          <a:spcPts val="0"/>
                        </a:spcBef>
                        <a:spcAft>
                          <a:spcPts val="0"/>
                        </a:spcAft>
                        <a:buNone/>
                      </a:pPr>
                      <a:r>
                        <a:rPr lang="es-MX" sz="2000"/>
                        <a:t>Son los factores</a:t>
                      </a:r>
                      <a:endParaRPr/>
                    </a:p>
                    <a:p>
                      <a:pPr marL="0" marR="0" lvl="0" indent="0" algn="ctr" rtl="0">
                        <a:spcBef>
                          <a:spcPts val="0"/>
                        </a:spcBef>
                        <a:spcAft>
                          <a:spcPts val="0"/>
                        </a:spcAft>
                        <a:buNone/>
                      </a:pPr>
                      <a:r>
                        <a:rPr lang="es-MX" sz="2000"/>
                        <a:t>externos al </a:t>
                      </a:r>
                      <a:endParaRPr/>
                    </a:p>
                    <a:p>
                      <a:pPr marL="0" marR="0" lvl="0" indent="0" algn="ctr" rtl="0">
                        <a:spcBef>
                          <a:spcPts val="0"/>
                        </a:spcBef>
                        <a:spcAft>
                          <a:spcPts val="0"/>
                        </a:spcAft>
                        <a:buNone/>
                      </a:pPr>
                      <a:r>
                        <a:rPr lang="es-MX" sz="2000"/>
                        <a:t>funcionamiento del </a:t>
                      </a:r>
                      <a:endParaRPr/>
                    </a:p>
                    <a:p>
                      <a:pPr marL="0" marR="0" lvl="0" indent="0" algn="ctr" rtl="0">
                        <a:spcBef>
                          <a:spcPts val="0"/>
                        </a:spcBef>
                        <a:spcAft>
                          <a:spcPts val="0"/>
                        </a:spcAft>
                        <a:buNone/>
                      </a:pPr>
                      <a:r>
                        <a:rPr lang="es-MX" sz="2000"/>
                        <a:t>programa y sus </a:t>
                      </a:r>
                      <a:endParaRPr/>
                    </a:p>
                    <a:p>
                      <a:pPr marL="0" marR="0" lvl="0" indent="0" algn="ctr" rtl="0">
                        <a:spcBef>
                          <a:spcPts val="0"/>
                        </a:spcBef>
                        <a:spcAft>
                          <a:spcPts val="0"/>
                        </a:spcAft>
                        <a:buNone/>
                      </a:pPr>
                      <a:r>
                        <a:rPr lang="es-MX" sz="2000"/>
                        <a:t>operadores, que tienen </a:t>
                      </a:r>
                      <a:endParaRPr/>
                    </a:p>
                    <a:p>
                      <a:pPr marL="0" marR="0" lvl="0" indent="0" algn="ctr" rtl="0">
                        <a:spcBef>
                          <a:spcPts val="0"/>
                        </a:spcBef>
                        <a:spcAft>
                          <a:spcPts val="0"/>
                        </a:spcAft>
                        <a:buNone/>
                      </a:pPr>
                      <a:r>
                        <a:rPr lang="es-MX" sz="2000"/>
                        <a:t>que suceder para</a:t>
                      </a:r>
                      <a:endParaRPr/>
                    </a:p>
                    <a:p>
                      <a:pPr marL="0" marR="0" lvl="0" indent="0" algn="ctr" rtl="0">
                        <a:spcBef>
                          <a:spcPts val="0"/>
                        </a:spcBef>
                        <a:spcAft>
                          <a:spcPts val="0"/>
                        </a:spcAft>
                        <a:buNone/>
                      </a:pPr>
                      <a:r>
                        <a:rPr lang="es-MX" sz="2000"/>
                        <a:t>garantizar el logro de</a:t>
                      </a:r>
                      <a:endParaRPr/>
                    </a:p>
                    <a:p>
                      <a:pPr marL="0" marR="0" lvl="0" indent="0" algn="ctr" rtl="0">
                        <a:spcBef>
                          <a:spcPts val="0"/>
                        </a:spcBef>
                        <a:spcAft>
                          <a:spcPts val="0"/>
                        </a:spcAft>
                        <a:buNone/>
                      </a:pPr>
                      <a:r>
                        <a:rPr lang="es-MX" sz="2000"/>
                        <a:t>los objetivos .</a:t>
                      </a:r>
                      <a:endParaRPr/>
                    </a:p>
                  </a:txBody>
                  <a:tcPr marL="91450" marR="91450" marT="45725" marB="45725" anchor="ctr"/>
                </a:tc>
                <a:extLst>
                  <a:ext uri="{0D108BD9-81ED-4DB2-BD59-A6C34878D82A}">
                    <a16:rowId xmlns:a16="http://schemas.microsoft.com/office/drawing/2014/main" val="10001"/>
                  </a:ext>
                </a:extLst>
              </a:tr>
              <a:tr h="738050">
                <a:tc>
                  <a:txBody>
                    <a:bodyPr/>
                    <a:lstStyle/>
                    <a:p>
                      <a:pPr marL="0" marR="0" lvl="0" indent="0" algn="ctr" rtl="0">
                        <a:spcBef>
                          <a:spcPts val="0"/>
                        </a:spcBef>
                        <a:spcAft>
                          <a:spcPts val="0"/>
                        </a:spcAft>
                        <a:buNone/>
                      </a:pPr>
                      <a:r>
                        <a:rPr lang="es-MX" sz="2000"/>
                        <a:t>PROPÓSITO</a:t>
                      </a:r>
                      <a:endParaRPr sz="2000"/>
                    </a:p>
                  </a:txBody>
                  <a:tcPr marL="91450" marR="91450" marT="45725" marB="45725" anchor="ct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extLst>
                  <a:ext uri="{0D108BD9-81ED-4DB2-BD59-A6C34878D82A}">
                    <a16:rowId xmlns:a16="http://schemas.microsoft.com/office/drawing/2014/main" val="10002"/>
                  </a:ext>
                </a:extLst>
              </a:tr>
              <a:tr h="738050">
                <a:tc>
                  <a:txBody>
                    <a:bodyPr/>
                    <a:lstStyle/>
                    <a:p>
                      <a:pPr marL="0" marR="0" lvl="0" indent="0" algn="ctr" rtl="0">
                        <a:spcBef>
                          <a:spcPts val="0"/>
                        </a:spcBef>
                        <a:spcAft>
                          <a:spcPts val="0"/>
                        </a:spcAft>
                        <a:buNone/>
                      </a:pPr>
                      <a:r>
                        <a:rPr lang="es-MX" sz="2000"/>
                        <a:t>COMPONENTES</a:t>
                      </a:r>
                      <a:endParaRPr/>
                    </a:p>
                  </a:txBody>
                  <a:tcPr marL="91450" marR="91450" marT="45725" marB="45725" anchor="ct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extLst>
                  <a:ext uri="{0D108BD9-81ED-4DB2-BD59-A6C34878D82A}">
                    <a16:rowId xmlns:a16="http://schemas.microsoft.com/office/drawing/2014/main" val="10003"/>
                  </a:ext>
                </a:extLst>
              </a:tr>
              <a:tr h="738050">
                <a:tc>
                  <a:txBody>
                    <a:bodyPr/>
                    <a:lstStyle/>
                    <a:p>
                      <a:pPr marL="0" marR="0" lvl="0" indent="0" algn="ctr" rtl="0">
                        <a:spcBef>
                          <a:spcPts val="0"/>
                        </a:spcBef>
                        <a:spcAft>
                          <a:spcPts val="0"/>
                        </a:spcAft>
                        <a:buNone/>
                      </a:pPr>
                      <a:r>
                        <a:rPr lang="es-MX" sz="2000"/>
                        <a:t>ACTIVIDADES</a:t>
                      </a:r>
                      <a:endParaRPr sz="2000"/>
                    </a:p>
                  </a:txBody>
                  <a:tcPr marL="91450" marR="91450" marT="45725" marB="45725" anchor="ctr"/>
                </a:tc>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31"/>
          <p:cNvSpPr/>
          <p:nvPr/>
        </p:nvSpPr>
        <p:spPr>
          <a:xfrm>
            <a:off x="0" y="387435"/>
            <a:ext cx="5915514" cy="1135766"/>
          </a:xfrm>
          <a:prstGeom prst="chevron">
            <a:avLst>
              <a:gd name="adj" fmla="val 50000"/>
            </a:avLst>
          </a:prstGeom>
          <a:solidFill>
            <a:schemeClr val="accent1">
              <a:alpha val="50196"/>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Calibri"/>
              <a:buNone/>
            </a:pPr>
            <a:r>
              <a:rPr lang="es-MX" sz="3600"/>
              <a:t>RESUMEN NARRATIVO</a:t>
            </a:r>
            <a:endParaRPr sz="3600"/>
          </a:p>
        </p:txBody>
      </p:sp>
      <p:sp>
        <p:nvSpPr>
          <p:cNvPr id="421" name="Google Shape;421;p31"/>
          <p:cNvSpPr txBox="1">
            <a:spLocks noGrp="1"/>
          </p:cNvSpPr>
          <p:nvPr>
            <p:ph type="body" idx="1"/>
          </p:nvPr>
        </p:nvSpPr>
        <p:spPr>
          <a:xfrm>
            <a:off x="838200" y="1640537"/>
            <a:ext cx="10515600" cy="93538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s-MX" sz="2400"/>
              <a:t>Equivale a los objetivos que se pretenden alcanzar por programa, en cada nivel de la EAP</a:t>
            </a:r>
            <a:endParaRPr/>
          </a:p>
          <a:p>
            <a:pPr marL="0" lvl="0" indent="0" algn="l" rtl="0">
              <a:lnSpc>
                <a:spcPct val="90000"/>
              </a:lnSpc>
              <a:spcBef>
                <a:spcPts val="1000"/>
              </a:spcBef>
              <a:spcAft>
                <a:spcPts val="0"/>
              </a:spcAft>
              <a:buClr>
                <a:schemeClr val="dk1"/>
              </a:buClr>
              <a:buSzPts val="2800"/>
              <a:buNone/>
            </a:pPr>
            <a:endParaRPr/>
          </a:p>
        </p:txBody>
      </p:sp>
      <p:sp>
        <p:nvSpPr>
          <p:cNvPr id="422" name="Google Shape;422;p31"/>
          <p:cNvSpPr/>
          <p:nvPr/>
        </p:nvSpPr>
        <p:spPr>
          <a:xfrm>
            <a:off x="4524891" y="5820657"/>
            <a:ext cx="6098771" cy="532014"/>
          </a:xfrm>
          <a:prstGeom prst="rect">
            <a:avLst/>
          </a:prstGeom>
          <a:solidFill>
            <a:srgbClr val="FFC9BC">
              <a:alpha val="50196"/>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a:solidFill>
                  <a:schemeClr val="dk1"/>
                </a:solidFill>
                <a:latin typeface="Calibri"/>
                <a:ea typeface="Calibri"/>
                <a:cs typeface="Calibri"/>
                <a:sym typeface="Calibri"/>
              </a:rPr>
              <a:t>Cómo se generan los bienes o servicios que debe producir el programa</a:t>
            </a:r>
            <a:endParaRPr sz="1800">
              <a:solidFill>
                <a:schemeClr val="dk1"/>
              </a:solidFill>
              <a:latin typeface="Calibri"/>
              <a:ea typeface="Calibri"/>
              <a:cs typeface="Calibri"/>
              <a:sym typeface="Calibri"/>
            </a:endParaRPr>
          </a:p>
        </p:txBody>
      </p:sp>
      <p:cxnSp>
        <p:nvCxnSpPr>
          <p:cNvPr id="423" name="Google Shape;423;p31"/>
          <p:cNvCxnSpPr/>
          <p:nvPr/>
        </p:nvCxnSpPr>
        <p:spPr>
          <a:xfrm>
            <a:off x="3674225" y="6086664"/>
            <a:ext cx="665018" cy="0"/>
          </a:xfrm>
          <a:prstGeom prst="straightConnector1">
            <a:avLst/>
          </a:prstGeom>
          <a:noFill/>
          <a:ln w="38100" cap="flat" cmpd="sng">
            <a:solidFill>
              <a:schemeClr val="dk1"/>
            </a:solidFill>
            <a:prstDash val="solid"/>
            <a:miter lim="8000"/>
            <a:headEnd type="none" w="sm" len="sm"/>
            <a:tailEnd type="triangle" w="med" len="med"/>
          </a:ln>
        </p:spPr>
      </p:cxnSp>
      <p:sp>
        <p:nvSpPr>
          <p:cNvPr id="424" name="Google Shape;424;p31"/>
          <p:cNvSpPr/>
          <p:nvPr/>
        </p:nvSpPr>
        <p:spPr>
          <a:xfrm>
            <a:off x="1346659" y="3376715"/>
            <a:ext cx="2194560" cy="532014"/>
          </a:xfrm>
          <a:prstGeom prst="rect">
            <a:avLst/>
          </a:prstGeom>
          <a:solidFill>
            <a:srgbClr val="00B0F0">
              <a:alpha val="50196"/>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a:solidFill>
                  <a:schemeClr val="dk1"/>
                </a:solidFill>
                <a:latin typeface="Calibri"/>
                <a:ea typeface="Calibri"/>
                <a:cs typeface="Calibri"/>
                <a:sym typeface="Calibri"/>
              </a:rPr>
              <a:t>FIN</a:t>
            </a:r>
            <a:endParaRPr sz="1800">
              <a:solidFill>
                <a:schemeClr val="dk1"/>
              </a:solidFill>
              <a:latin typeface="Calibri"/>
              <a:ea typeface="Calibri"/>
              <a:cs typeface="Calibri"/>
              <a:sym typeface="Calibri"/>
            </a:endParaRPr>
          </a:p>
        </p:txBody>
      </p:sp>
      <p:sp>
        <p:nvSpPr>
          <p:cNvPr id="425" name="Google Shape;425;p31"/>
          <p:cNvSpPr/>
          <p:nvPr/>
        </p:nvSpPr>
        <p:spPr>
          <a:xfrm>
            <a:off x="1346659" y="4194133"/>
            <a:ext cx="2194560" cy="532014"/>
          </a:xfrm>
          <a:prstGeom prst="rect">
            <a:avLst/>
          </a:prstGeom>
          <a:solidFill>
            <a:srgbClr val="92D050">
              <a:alpha val="50196"/>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a:solidFill>
                  <a:schemeClr val="dk1"/>
                </a:solidFill>
                <a:latin typeface="Calibri"/>
                <a:ea typeface="Calibri"/>
                <a:cs typeface="Calibri"/>
                <a:sym typeface="Calibri"/>
              </a:rPr>
              <a:t>PROPÓSITO</a:t>
            </a:r>
            <a:endParaRPr sz="1800">
              <a:solidFill>
                <a:schemeClr val="dk1"/>
              </a:solidFill>
              <a:latin typeface="Calibri"/>
              <a:ea typeface="Calibri"/>
              <a:cs typeface="Calibri"/>
              <a:sym typeface="Calibri"/>
            </a:endParaRPr>
          </a:p>
        </p:txBody>
      </p:sp>
      <p:sp>
        <p:nvSpPr>
          <p:cNvPr id="426" name="Google Shape;426;p31"/>
          <p:cNvSpPr/>
          <p:nvPr/>
        </p:nvSpPr>
        <p:spPr>
          <a:xfrm>
            <a:off x="1346659" y="5011551"/>
            <a:ext cx="2194560" cy="532014"/>
          </a:xfrm>
          <a:prstGeom prst="rect">
            <a:avLst/>
          </a:prstGeom>
          <a:solidFill>
            <a:srgbClr val="FFE083">
              <a:alpha val="50196"/>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a:solidFill>
                  <a:schemeClr val="dk1"/>
                </a:solidFill>
                <a:latin typeface="Calibri"/>
                <a:ea typeface="Calibri"/>
                <a:cs typeface="Calibri"/>
                <a:sym typeface="Calibri"/>
              </a:rPr>
              <a:t>COMPONENTES</a:t>
            </a:r>
            <a:endParaRPr sz="1800">
              <a:solidFill>
                <a:schemeClr val="dk1"/>
              </a:solidFill>
              <a:latin typeface="Calibri"/>
              <a:ea typeface="Calibri"/>
              <a:cs typeface="Calibri"/>
              <a:sym typeface="Calibri"/>
            </a:endParaRPr>
          </a:p>
        </p:txBody>
      </p:sp>
      <p:sp>
        <p:nvSpPr>
          <p:cNvPr id="427" name="Google Shape;427;p31"/>
          <p:cNvSpPr/>
          <p:nvPr/>
        </p:nvSpPr>
        <p:spPr>
          <a:xfrm>
            <a:off x="1346659" y="5828969"/>
            <a:ext cx="2194560" cy="532014"/>
          </a:xfrm>
          <a:prstGeom prst="rect">
            <a:avLst/>
          </a:prstGeom>
          <a:solidFill>
            <a:srgbClr val="FFC9BC">
              <a:alpha val="50196"/>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a:solidFill>
                  <a:schemeClr val="dk1"/>
                </a:solidFill>
                <a:latin typeface="Calibri"/>
                <a:ea typeface="Calibri"/>
                <a:cs typeface="Calibri"/>
                <a:sym typeface="Calibri"/>
              </a:rPr>
              <a:t>ACTIVIDADES</a:t>
            </a:r>
            <a:endParaRPr sz="1800">
              <a:solidFill>
                <a:schemeClr val="dk1"/>
              </a:solidFill>
              <a:latin typeface="Calibri"/>
              <a:ea typeface="Calibri"/>
              <a:cs typeface="Calibri"/>
              <a:sym typeface="Calibri"/>
            </a:endParaRPr>
          </a:p>
        </p:txBody>
      </p:sp>
      <p:sp>
        <p:nvSpPr>
          <p:cNvPr id="428" name="Google Shape;428;p31"/>
          <p:cNvSpPr/>
          <p:nvPr/>
        </p:nvSpPr>
        <p:spPr>
          <a:xfrm>
            <a:off x="4524892" y="3376715"/>
            <a:ext cx="6098771" cy="532014"/>
          </a:xfrm>
          <a:prstGeom prst="rect">
            <a:avLst/>
          </a:prstGeom>
          <a:solidFill>
            <a:srgbClr val="00B0F0">
              <a:alpha val="50196"/>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a:solidFill>
                  <a:schemeClr val="dk1"/>
                </a:solidFill>
                <a:latin typeface="Calibri"/>
                <a:ea typeface="Calibri"/>
                <a:cs typeface="Calibri"/>
                <a:sym typeface="Calibri"/>
              </a:rPr>
              <a:t>A qué objetivo estratégico contribuye el programa</a:t>
            </a:r>
            <a:endParaRPr sz="1800">
              <a:solidFill>
                <a:schemeClr val="dk1"/>
              </a:solidFill>
              <a:latin typeface="Calibri"/>
              <a:ea typeface="Calibri"/>
              <a:cs typeface="Calibri"/>
              <a:sym typeface="Calibri"/>
            </a:endParaRPr>
          </a:p>
        </p:txBody>
      </p:sp>
      <p:sp>
        <p:nvSpPr>
          <p:cNvPr id="429" name="Google Shape;429;p31"/>
          <p:cNvSpPr/>
          <p:nvPr/>
        </p:nvSpPr>
        <p:spPr>
          <a:xfrm>
            <a:off x="4524892" y="4194133"/>
            <a:ext cx="6098771" cy="532014"/>
          </a:xfrm>
          <a:prstGeom prst="rect">
            <a:avLst/>
          </a:prstGeom>
          <a:solidFill>
            <a:srgbClr val="92D050">
              <a:alpha val="50196"/>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a:solidFill>
                  <a:schemeClr val="dk1"/>
                </a:solidFill>
                <a:latin typeface="Calibri"/>
                <a:ea typeface="Calibri"/>
                <a:cs typeface="Calibri"/>
                <a:sym typeface="Calibri"/>
              </a:rPr>
              <a:t>¿Qué resultado se espera lograr con el programa?</a:t>
            </a:r>
            <a:endParaRPr sz="1800">
              <a:solidFill>
                <a:schemeClr val="dk1"/>
              </a:solidFill>
              <a:latin typeface="Calibri"/>
              <a:ea typeface="Calibri"/>
              <a:cs typeface="Calibri"/>
              <a:sym typeface="Calibri"/>
            </a:endParaRPr>
          </a:p>
        </p:txBody>
      </p:sp>
      <p:sp>
        <p:nvSpPr>
          <p:cNvPr id="430" name="Google Shape;430;p31"/>
          <p:cNvSpPr/>
          <p:nvPr/>
        </p:nvSpPr>
        <p:spPr>
          <a:xfrm>
            <a:off x="4524891" y="5011551"/>
            <a:ext cx="6098771" cy="532014"/>
          </a:xfrm>
          <a:prstGeom prst="rect">
            <a:avLst/>
          </a:prstGeom>
          <a:solidFill>
            <a:srgbClr val="FFE083">
              <a:alpha val="50196"/>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a:solidFill>
                  <a:schemeClr val="dk1"/>
                </a:solidFill>
                <a:latin typeface="Calibri"/>
                <a:ea typeface="Calibri"/>
                <a:cs typeface="Calibri"/>
                <a:sym typeface="Calibri"/>
              </a:rPr>
              <a:t>¿Qué bienes o servicios debe producir o entregar el programa?</a:t>
            </a:r>
            <a:endParaRPr sz="1800">
              <a:solidFill>
                <a:schemeClr val="dk1"/>
              </a:solidFill>
              <a:latin typeface="Calibri"/>
              <a:ea typeface="Calibri"/>
              <a:cs typeface="Calibri"/>
              <a:sym typeface="Calibri"/>
            </a:endParaRPr>
          </a:p>
        </p:txBody>
      </p:sp>
      <p:cxnSp>
        <p:nvCxnSpPr>
          <p:cNvPr id="431" name="Google Shape;431;p31"/>
          <p:cNvCxnSpPr/>
          <p:nvPr/>
        </p:nvCxnSpPr>
        <p:spPr>
          <a:xfrm>
            <a:off x="3674223" y="3642722"/>
            <a:ext cx="665018" cy="0"/>
          </a:xfrm>
          <a:prstGeom prst="straightConnector1">
            <a:avLst/>
          </a:prstGeom>
          <a:noFill/>
          <a:ln w="38100" cap="flat" cmpd="sng">
            <a:solidFill>
              <a:schemeClr val="dk1"/>
            </a:solidFill>
            <a:prstDash val="solid"/>
            <a:miter lim="8000"/>
            <a:headEnd type="none" w="sm" len="sm"/>
            <a:tailEnd type="triangle" w="med" len="med"/>
          </a:ln>
        </p:spPr>
      </p:cxnSp>
      <p:cxnSp>
        <p:nvCxnSpPr>
          <p:cNvPr id="432" name="Google Shape;432;p31"/>
          <p:cNvCxnSpPr/>
          <p:nvPr/>
        </p:nvCxnSpPr>
        <p:spPr>
          <a:xfrm>
            <a:off x="3674223" y="4479536"/>
            <a:ext cx="665018" cy="0"/>
          </a:xfrm>
          <a:prstGeom prst="straightConnector1">
            <a:avLst/>
          </a:prstGeom>
          <a:noFill/>
          <a:ln w="38100" cap="flat" cmpd="sng">
            <a:solidFill>
              <a:schemeClr val="dk1"/>
            </a:solidFill>
            <a:prstDash val="solid"/>
            <a:miter lim="8000"/>
            <a:headEnd type="none" w="sm" len="sm"/>
            <a:tailEnd type="triangle" w="med" len="med"/>
          </a:ln>
        </p:spPr>
      </p:cxnSp>
      <p:cxnSp>
        <p:nvCxnSpPr>
          <p:cNvPr id="433" name="Google Shape;433;p31"/>
          <p:cNvCxnSpPr/>
          <p:nvPr/>
        </p:nvCxnSpPr>
        <p:spPr>
          <a:xfrm>
            <a:off x="3674223" y="5280329"/>
            <a:ext cx="665018" cy="0"/>
          </a:xfrm>
          <a:prstGeom prst="straightConnector1">
            <a:avLst/>
          </a:prstGeom>
          <a:noFill/>
          <a:ln w="38100" cap="flat" cmpd="sng">
            <a:solidFill>
              <a:schemeClr val="dk1"/>
            </a:solidFill>
            <a:prstDash val="solid"/>
            <a:miter lim="8000"/>
            <a:headEnd type="none" w="sm" len="sm"/>
            <a:tailEnd type="triangle" w="med" len="med"/>
          </a:ln>
        </p:spPr>
      </p:cxnSp>
      <p:sp>
        <p:nvSpPr>
          <p:cNvPr id="434" name="Google Shape;434;p31"/>
          <p:cNvSpPr/>
          <p:nvPr/>
        </p:nvSpPr>
        <p:spPr>
          <a:xfrm>
            <a:off x="5738547" y="2417680"/>
            <a:ext cx="3388823" cy="532014"/>
          </a:xfrm>
          <a:prstGeom prst="rect">
            <a:avLst/>
          </a:prstGeom>
          <a:solidFill>
            <a:srgbClr val="E10FB9">
              <a:alpha val="49804"/>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b="1">
                <a:solidFill>
                  <a:schemeClr val="dk1"/>
                </a:solidFill>
                <a:latin typeface="Calibri"/>
                <a:ea typeface="Calibri"/>
                <a:cs typeface="Calibri"/>
                <a:sym typeface="Calibri"/>
              </a:rPr>
              <a:t>RESUMEN NARRATIVO</a:t>
            </a:r>
            <a:endParaRPr sz="1800" b="1">
              <a:solidFill>
                <a:schemeClr val="dk1"/>
              </a:solidFill>
              <a:latin typeface="Calibri"/>
              <a:ea typeface="Calibri"/>
              <a:cs typeface="Calibri"/>
              <a:sym typeface="Calibri"/>
            </a:endParaRPr>
          </a:p>
        </p:txBody>
      </p:sp>
      <p:sp>
        <p:nvSpPr>
          <p:cNvPr id="435" name="Google Shape;435;p31"/>
          <p:cNvSpPr/>
          <p:nvPr/>
        </p:nvSpPr>
        <p:spPr>
          <a:xfrm>
            <a:off x="7431576" y="2949694"/>
            <a:ext cx="282633" cy="285404"/>
          </a:xfrm>
          <a:prstGeom prst="downArrow">
            <a:avLst>
              <a:gd name="adj1" fmla="val 50000"/>
              <a:gd name="adj2" fmla="val 50000"/>
            </a:avLst>
          </a:prstGeom>
          <a:solidFill>
            <a:srgbClr val="E10FB9"/>
          </a:solidFill>
          <a:ln w="12700" cap="flat" cmpd="sng">
            <a:solidFill>
              <a:srgbClr val="A93718"/>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Calibri"/>
              <a:buNone/>
            </a:pPr>
            <a:r>
              <a:rPr lang="es-MX" sz="3600"/>
              <a:t>INDICADORES</a:t>
            </a:r>
            <a:endParaRPr/>
          </a:p>
        </p:txBody>
      </p:sp>
      <p:sp>
        <p:nvSpPr>
          <p:cNvPr id="441" name="Google Shape;441;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lnSpcReduction="10000"/>
          </a:bodyPr>
          <a:lstStyle/>
          <a:p>
            <a:pPr marL="0" lvl="0" indent="0" algn="just" rtl="0">
              <a:lnSpc>
                <a:spcPct val="90000"/>
              </a:lnSpc>
              <a:spcBef>
                <a:spcPts val="0"/>
              </a:spcBef>
              <a:spcAft>
                <a:spcPts val="0"/>
              </a:spcAft>
              <a:buClr>
                <a:schemeClr val="dk1"/>
              </a:buClr>
              <a:buSzPts val="2400"/>
              <a:buNone/>
            </a:pPr>
            <a:r>
              <a:rPr lang="es-MX" sz="2400"/>
              <a:t>Los indicadores de desempeño son una herramienta para el seguimiento representada como expresión cuantitativa construida a partir de variables cuantitativas o cualitativas, que proporciona un  medio  sencillo  y  fiable  para  medir  logros  (cumplimiento  de objetivos  y metas  establecidas),  reflejar los  cambios vinculados con las  acciones del  programa, monitorear y evaluar sus resultados.</a:t>
            </a:r>
            <a:endParaRPr/>
          </a:p>
          <a:p>
            <a:pPr marL="0" lvl="0" indent="0" algn="l" rtl="0">
              <a:lnSpc>
                <a:spcPct val="90000"/>
              </a:lnSpc>
              <a:spcBef>
                <a:spcPts val="100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2400"/>
              <a:buNone/>
            </a:pPr>
            <a:r>
              <a:rPr lang="es-MX" sz="2400"/>
              <a:t>Estos instrumentos permiten:</a:t>
            </a:r>
            <a:endParaRPr/>
          </a:p>
          <a:p>
            <a:pPr marL="228600" lvl="0" indent="-228600" algn="l" rtl="0">
              <a:lnSpc>
                <a:spcPct val="90000"/>
              </a:lnSpc>
              <a:spcBef>
                <a:spcPts val="1000"/>
              </a:spcBef>
              <a:spcAft>
                <a:spcPts val="0"/>
              </a:spcAft>
              <a:buClr>
                <a:schemeClr val="dk1"/>
              </a:buClr>
              <a:buSzPts val="2400"/>
              <a:buChar char="•"/>
            </a:pPr>
            <a:r>
              <a:rPr lang="es-MX" sz="2400"/>
              <a:t>Evaluar resultados e impactos.</a:t>
            </a:r>
            <a:endParaRPr/>
          </a:p>
          <a:p>
            <a:pPr marL="228600" lvl="0" indent="-228600" algn="l" rtl="0">
              <a:lnSpc>
                <a:spcPct val="90000"/>
              </a:lnSpc>
              <a:spcBef>
                <a:spcPts val="1000"/>
              </a:spcBef>
              <a:spcAft>
                <a:spcPts val="0"/>
              </a:spcAft>
              <a:buClr>
                <a:schemeClr val="dk1"/>
              </a:buClr>
              <a:buSzPts val="2400"/>
              <a:buChar char="•"/>
            </a:pPr>
            <a:r>
              <a:rPr lang="es-MX" sz="2400"/>
              <a:t>Definir los datos que será necesario recopilar para realizar la evaluación.</a:t>
            </a:r>
            <a:endParaRPr/>
          </a:p>
          <a:p>
            <a:pPr marL="228600" lvl="0" indent="-228600" algn="l" rtl="0">
              <a:lnSpc>
                <a:spcPct val="90000"/>
              </a:lnSpc>
              <a:spcBef>
                <a:spcPts val="1000"/>
              </a:spcBef>
              <a:spcAft>
                <a:spcPts val="0"/>
              </a:spcAft>
              <a:buClr>
                <a:schemeClr val="dk1"/>
              </a:buClr>
              <a:buSzPts val="2400"/>
              <a:buChar char="•"/>
            </a:pPr>
            <a:r>
              <a:rPr lang="es-MX" sz="2400"/>
              <a:t>Proporcionar información objetiva del desempeño.</a:t>
            </a:r>
            <a:endParaRPr/>
          </a:p>
        </p:txBody>
      </p:sp>
      <p:sp>
        <p:nvSpPr>
          <p:cNvPr id="442" name="Google Shape;442;p32"/>
          <p:cNvSpPr/>
          <p:nvPr/>
        </p:nvSpPr>
        <p:spPr>
          <a:xfrm>
            <a:off x="0" y="387435"/>
            <a:ext cx="5915514" cy="1135766"/>
          </a:xfrm>
          <a:prstGeom prst="chevron">
            <a:avLst>
              <a:gd name="adj" fmla="val 50000"/>
            </a:avLst>
          </a:prstGeom>
          <a:solidFill>
            <a:schemeClr val="accent1">
              <a:alpha val="50196"/>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33"/>
          <p:cNvSpPr txBox="1">
            <a:spLocks noGrp="1"/>
          </p:cNvSpPr>
          <p:nvPr>
            <p:ph type="body" idx="1"/>
          </p:nvPr>
        </p:nvSpPr>
        <p:spPr>
          <a:xfrm>
            <a:off x="838200" y="798021"/>
            <a:ext cx="10515600" cy="537894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s-MX" sz="2400" dirty="0"/>
              <a:t>Tipos de datos:</a:t>
            </a:r>
            <a:endParaRPr dirty="0"/>
          </a:p>
          <a:p>
            <a:pPr marL="228600" lvl="0" indent="-228600" algn="l" rtl="0">
              <a:lnSpc>
                <a:spcPct val="90000"/>
              </a:lnSpc>
              <a:spcBef>
                <a:spcPts val="1000"/>
              </a:spcBef>
              <a:spcAft>
                <a:spcPts val="0"/>
              </a:spcAft>
              <a:buClr>
                <a:schemeClr val="dk1"/>
              </a:buClr>
              <a:buSzPts val="2400"/>
              <a:buChar char="•"/>
            </a:pPr>
            <a:r>
              <a:rPr lang="es-MX" sz="2400" b="1" dirty="0"/>
              <a:t>Cualitativos: </a:t>
            </a:r>
            <a:r>
              <a:rPr lang="es-MX" sz="2400" dirty="0"/>
              <a:t>la información cualitativa o de datos requieren un análisis con el fin de interpretar su significado.</a:t>
            </a:r>
            <a:endParaRPr dirty="0"/>
          </a:p>
          <a:p>
            <a:pPr marL="228600" lvl="0" indent="-228600" algn="l" rtl="0">
              <a:lnSpc>
                <a:spcPct val="90000"/>
              </a:lnSpc>
              <a:spcBef>
                <a:spcPts val="1000"/>
              </a:spcBef>
              <a:spcAft>
                <a:spcPts val="0"/>
              </a:spcAft>
              <a:buClr>
                <a:schemeClr val="dk1"/>
              </a:buClr>
              <a:buSzPts val="2400"/>
              <a:buChar char="•"/>
            </a:pPr>
            <a:r>
              <a:rPr lang="es-MX" sz="2400" b="1" dirty="0"/>
              <a:t>Cuantitativos: </a:t>
            </a:r>
            <a:r>
              <a:rPr lang="es-MX" sz="2400" dirty="0"/>
              <a:t>se relacionan con los números y son un reflejo de los elementos fáciles de medir.</a:t>
            </a:r>
            <a:endParaRPr dirty="0"/>
          </a:p>
          <a:p>
            <a:pPr marL="0" lvl="0" indent="0" algn="l" rtl="0">
              <a:lnSpc>
                <a:spcPct val="90000"/>
              </a:lnSpc>
              <a:spcBef>
                <a:spcPts val="1000"/>
              </a:spcBef>
              <a:spcAft>
                <a:spcPts val="0"/>
              </a:spcAft>
              <a:buClr>
                <a:schemeClr val="dk1"/>
              </a:buClr>
              <a:buSzPts val="2400"/>
              <a:buNone/>
            </a:pPr>
            <a:endParaRPr sz="2400" dirty="0"/>
          </a:p>
          <a:p>
            <a:pPr marL="0" lvl="0" indent="0" algn="l" rtl="0">
              <a:lnSpc>
                <a:spcPct val="90000"/>
              </a:lnSpc>
              <a:spcBef>
                <a:spcPts val="1000"/>
              </a:spcBef>
              <a:spcAft>
                <a:spcPts val="0"/>
              </a:spcAft>
              <a:buClr>
                <a:schemeClr val="dk1"/>
              </a:buClr>
              <a:buSzPts val="2400"/>
              <a:buNone/>
            </a:pPr>
            <a:r>
              <a:rPr lang="es-MX" sz="2400" dirty="0"/>
              <a:t>Tipos de indicadores:</a:t>
            </a:r>
            <a:endParaRPr dirty="0"/>
          </a:p>
          <a:p>
            <a:pPr marL="228600" lvl="0" indent="-228600" algn="l" rtl="0">
              <a:lnSpc>
                <a:spcPct val="90000"/>
              </a:lnSpc>
              <a:spcBef>
                <a:spcPts val="1000"/>
              </a:spcBef>
              <a:spcAft>
                <a:spcPts val="0"/>
              </a:spcAft>
              <a:buClr>
                <a:schemeClr val="dk1"/>
              </a:buClr>
              <a:buSzPts val="2400"/>
              <a:buChar char="•"/>
            </a:pPr>
            <a:r>
              <a:rPr lang="es-MX" sz="2400" b="1" dirty="0"/>
              <a:t>Estratégicos: </a:t>
            </a:r>
            <a:r>
              <a:rPr lang="es-MX" sz="2400" dirty="0"/>
              <a:t>M</a:t>
            </a:r>
            <a:r>
              <a:rPr lang="es-MX" sz="2400" dirty="0" smtClean="0"/>
              <a:t>iden </a:t>
            </a:r>
            <a:r>
              <a:rPr lang="es-MX" sz="2400" dirty="0"/>
              <a:t>el grado cumplimiento de los objetivos  y contribuyen a corregir o fortalecer las estrategias y la orientación de los recursos.</a:t>
            </a:r>
            <a:endParaRPr dirty="0"/>
          </a:p>
          <a:p>
            <a:pPr marL="228600" lvl="0" indent="-228600" algn="l" rtl="0">
              <a:lnSpc>
                <a:spcPct val="90000"/>
              </a:lnSpc>
              <a:spcBef>
                <a:spcPts val="1000"/>
              </a:spcBef>
              <a:spcAft>
                <a:spcPts val="0"/>
              </a:spcAft>
              <a:buClr>
                <a:schemeClr val="dk1"/>
              </a:buClr>
              <a:buSzPts val="2400"/>
              <a:buChar char="•"/>
            </a:pPr>
            <a:r>
              <a:rPr lang="es-MX" sz="2400" b="1" dirty="0"/>
              <a:t>De gestión: </a:t>
            </a:r>
            <a:r>
              <a:rPr lang="es-MX" sz="2400" dirty="0"/>
              <a:t>Miden el avance y logro en procesos y actividades, es decir, sobre la forma en que los bienes y servicios públicos son generados y entregados.</a:t>
            </a:r>
            <a:endParaRPr dirty="0"/>
          </a:p>
          <a:p>
            <a:pPr marL="0" lvl="0" indent="0" algn="l" rtl="0">
              <a:lnSpc>
                <a:spcPct val="90000"/>
              </a:lnSpc>
              <a:spcBef>
                <a:spcPts val="1000"/>
              </a:spcBef>
              <a:spcAft>
                <a:spcPts val="0"/>
              </a:spcAft>
              <a:buClr>
                <a:schemeClr val="dk1"/>
              </a:buClr>
              <a:buSzPts val="2800"/>
              <a:buNone/>
            </a:pPr>
            <a:endParaRPr dirty="0"/>
          </a:p>
          <a:p>
            <a:pPr marL="0" lvl="0" indent="0" algn="l" rtl="0">
              <a:lnSpc>
                <a:spcPct val="90000"/>
              </a:lnSpc>
              <a:spcBef>
                <a:spcPts val="1000"/>
              </a:spcBef>
              <a:spcAft>
                <a:spcPts val="0"/>
              </a:spcAft>
              <a:buClr>
                <a:schemeClr val="dk1"/>
              </a:buClr>
              <a:buSzPts val="2800"/>
              <a:buNone/>
            </a:pPr>
            <a:endParaRP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p34"/>
          <p:cNvSpPr/>
          <p:nvPr/>
        </p:nvSpPr>
        <p:spPr>
          <a:xfrm>
            <a:off x="498763" y="3042458"/>
            <a:ext cx="2011680" cy="931026"/>
          </a:xfrm>
          <a:prstGeom prst="rect">
            <a:avLst/>
          </a:prstGeom>
          <a:solidFill>
            <a:schemeClr val="dk1">
              <a:alpha val="5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a:solidFill>
                  <a:schemeClr val="lt1"/>
                </a:solidFill>
                <a:latin typeface="Calibri"/>
                <a:ea typeface="Calibri"/>
                <a:cs typeface="Calibri"/>
                <a:sym typeface="Calibri"/>
              </a:rPr>
              <a:t>Indicadores</a:t>
            </a:r>
            <a:endParaRPr sz="1800">
              <a:solidFill>
                <a:schemeClr val="lt1"/>
              </a:solidFill>
              <a:latin typeface="Calibri"/>
              <a:ea typeface="Calibri"/>
              <a:cs typeface="Calibri"/>
              <a:sym typeface="Calibri"/>
            </a:endParaRPr>
          </a:p>
        </p:txBody>
      </p:sp>
      <p:sp>
        <p:nvSpPr>
          <p:cNvPr id="453" name="Google Shape;453;p34"/>
          <p:cNvSpPr/>
          <p:nvPr/>
        </p:nvSpPr>
        <p:spPr>
          <a:xfrm>
            <a:off x="3078479" y="2111432"/>
            <a:ext cx="2011680" cy="931026"/>
          </a:xfrm>
          <a:prstGeom prst="rect">
            <a:avLst/>
          </a:prstGeom>
          <a:solidFill>
            <a:schemeClr val="accent1">
              <a:alpha val="5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a:solidFill>
                  <a:schemeClr val="lt1"/>
                </a:solidFill>
                <a:latin typeface="Calibri"/>
                <a:ea typeface="Calibri"/>
                <a:cs typeface="Calibri"/>
                <a:sym typeface="Calibri"/>
              </a:rPr>
              <a:t>Estratégicos </a:t>
            </a:r>
            <a:endParaRPr sz="1800">
              <a:solidFill>
                <a:schemeClr val="lt1"/>
              </a:solidFill>
              <a:latin typeface="Calibri"/>
              <a:ea typeface="Calibri"/>
              <a:cs typeface="Calibri"/>
              <a:sym typeface="Calibri"/>
            </a:endParaRPr>
          </a:p>
        </p:txBody>
      </p:sp>
      <p:sp>
        <p:nvSpPr>
          <p:cNvPr id="454" name="Google Shape;454;p34"/>
          <p:cNvSpPr/>
          <p:nvPr/>
        </p:nvSpPr>
        <p:spPr>
          <a:xfrm>
            <a:off x="3078479" y="3973484"/>
            <a:ext cx="2011680" cy="931026"/>
          </a:xfrm>
          <a:prstGeom prst="rect">
            <a:avLst/>
          </a:prstGeom>
          <a:solidFill>
            <a:schemeClr val="accent1">
              <a:alpha val="5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a:solidFill>
                  <a:schemeClr val="lt1"/>
                </a:solidFill>
                <a:latin typeface="Calibri"/>
                <a:ea typeface="Calibri"/>
                <a:cs typeface="Calibri"/>
                <a:sym typeface="Calibri"/>
              </a:rPr>
              <a:t>Gestión</a:t>
            </a:r>
            <a:endParaRPr/>
          </a:p>
        </p:txBody>
      </p:sp>
      <p:sp>
        <p:nvSpPr>
          <p:cNvPr id="455" name="Google Shape;455;p34"/>
          <p:cNvSpPr/>
          <p:nvPr/>
        </p:nvSpPr>
        <p:spPr>
          <a:xfrm>
            <a:off x="5705301" y="2111432"/>
            <a:ext cx="2011680" cy="931026"/>
          </a:xfrm>
          <a:prstGeom prst="rect">
            <a:avLst/>
          </a:prstGeom>
          <a:gradFill>
            <a:gsLst>
              <a:gs pos="0">
                <a:srgbClr val="FFDDAB"/>
              </a:gs>
              <a:gs pos="50000">
                <a:srgbClr val="FFD59B"/>
              </a:gs>
              <a:gs pos="100000">
                <a:srgbClr val="FFD188"/>
              </a:gs>
            </a:gsLst>
            <a:lin ang="5400000" scaled="0"/>
          </a:gradFill>
          <a:ln w="9525" cap="flat" cmpd="sng">
            <a:solidFill>
              <a:schemeClr val="accen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a:solidFill>
                  <a:schemeClr val="dk1"/>
                </a:solidFill>
                <a:latin typeface="Calibri"/>
                <a:ea typeface="Calibri"/>
                <a:cs typeface="Calibri"/>
                <a:sym typeface="Calibri"/>
              </a:rPr>
              <a:t>Relativos</a:t>
            </a:r>
            <a:endParaRPr sz="1800">
              <a:solidFill>
                <a:schemeClr val="dk1"/>
              </a:solidFill>
              <a:latin typeface="Calibri"/>
              <a:ea typeface="Calibri"/>
              <a:cs typeface="Calibri"/>
              <a:sym typeface="Calibri"/>
            </a:endParaRPr>
          </a:p>
        </p:txBody>
      </p:sp>
      <p:sp>
        <p:nvSpPr>
          <p:cNvPr id="456" name="Google Shape;456;p34"/>
          <p:cNvSpPr/>
          <p:nvPr/>
        </p:nvSpPr>
        <p:spPr>
          <a:xfrm>
            <a:off x="5705301" y="3973484"/>
            <a:ext cx="2011680" cy="931026"/>
          </a:xfrm>
          <a:prstGeom prst="rect">
            <a:avLst/>
          </a:prstGeom>
          <a:gradFill>
            <a:gsLst>
              <a:gs pos="0">
                <a:srgbClr val="FFDDAB"/>
              </a:gs>
              <a:gs pos="50000">
                <a:srgbClr val="FFD59B"/>
              </a:gs>
              <a:gs pos="100000">
                <a:srgbClr val="FFD188"/>
              </a:gs>
            </a:gsLst>
            <a:lin ang="5400000" scaled="0"/>
          </a:gradFill>
          <a:ln w="9525" cap="flat" cmpd="sng">
            <a:solidFill>
              <a:schemeClr val="accen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a:solidFill>
                  <a:schemeClr val="dk1"/>
                </a:solidFill>
                <a:latin typeface="Calibri"/>
                <a:ea typeface="Calibri"/>
                <a:cs typeface="Calibri"/>
                <a:sym typeface="Calibri"/>
              </a:rPr>
              <a:t>Absolutos</a:t>
            </a:r>
            <a:endParaRPr sz="1800">
              <a:solidFill>
                <a:schemeClr val="dk1"/>
              </a:solidFill>
              <a:latin typeface="Calibri"/>
              <a:ea typeface="Calibri"/>
              <a:cs typeface="Calibri"/>
              <a:sym typeface="Calibri"/>
            </a:endParaRPr>
          </a:p>
        </p:txBody>
      </p:sp>
      <p:sp>
        <p:nvSpPr>
          <p:cNvPr id="457" name="Google Shape;457;p34"/>
          <p:cNvSpPr txBox="1">
            <a:spLocks noGrp="1"/>
          </p:cNvSpPr>
          <p:nvPr>
            <p:ph type="title"/>
          </p:nvPr>
        </p:nvSpPr>
        <p:spPr>
          <a:xfrm>
            <a:off x="838200" y="365126"/>
            <a:ext cx="10515600" cy="113116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Calibri"/>
              <a:buNone/>
            </a:pPr>
            <a:r>
              <a:rPr lang="es-MX" sz="3600"/>
              <a:t>Tipos de indicadores y valores</a:t>
            </a:r>
            <a:endParaRPr sz="3600"/>
          </a:p>
        </p:txBody>
      </p:sp>
      <p:sp>
        <p:nvSpPr>
          <p:cNvPr id="458" name="Google Shape;458;p34"/>
          <p:cNvSpPr/>
          <p:nvPr/>
        </p:nvSpPr>
        <p:spPr>
          <a:xfrm>
            <a:off x="8332123" y="872836"/>
            <a:ext cx="2719648" cy="1862052"/>
          </a:xfrm>
          <a:prstGeom prst="rect">
            <a:avLst/>
          </a:prstGeom>
          <a:gradFill>
            <a:gsLst>
              <a:gs pos="0">
                <a:srgbClr val="DB9C9A"/>
              </a:gs>
              <a:gs pos="50000">
                <a:srgbClr val="D18F8D"/>
              </a:gs>
              <a:gs pos="100000">
                <a:srgbClr val="CF7B78"/>
              </a:gs>
            </a:gsLst>
            <a:lin ang="5400000" scaled="0"/>
          </a:gradFill>
          <a:ln w="9525" cap="flat" cmpd="sng">
            <a:solidFill>
              <a:schemeClr val="accent6"/>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a:solidFill>
                  <a:schemeClr val="dk1"/>
                </a:solidFill>
                <a:latin typeface="Calibri"/>
                <a:ea typeface="Calibri"/>
                <a:cs typeface="Calibri"/>
                <a:sym typeface="Calibri"/>
              </a:rPr>
              <a:t>Fin: Contribución a un programa sectorial o transversal.</a:t>
            </a:r>
            <a:endParaRPr/>
          </a:p>
          <a:p>
            <a:pPr marL="0" marR="0" lvl="0" indent="0" algn="ctr" rtl="0">
              <a:spcBef>
                <a:spcPts val="0"/>
              </a:spcBef>
              <a:spcAft>
                <a:spcPts val="0"/>
              </a:spcAft>
              <a:buNone/>
            </a:pPr>
            <a:endParaRPr sz="1800">
              <a:solidFill>
                <a:schemeClr val="dk1"/>
              </a:solidFill>
              <a:latin typeface="Calibri"/>
              <a:ea typeface="Calibri"/>
              <a:cs typeface="Calibri"/>
              <a:sym typeface="Calibri"/>
            </a:endParaRPr>
          </a:p>
          <a:p>
            <a:pPr marL="0" marR="0" lvl="0" indent="0" algn="ctr" rtl="0">
              <a:spcBef>
                <a:spcPts val="0"/>
              </a:spcBef>
              <a:spcAft>
                <a:spcPts val="0"/>
              </a:spcAft>
              <a:buNone/>
            </a:pPr>
            <a:r>
              <a:rPr lang="es-MX" sz="1800">
                <a:solidFill>
                  <a:schemeClr val="dk1"/>
                </a:solidFill>
                <a:latin typeface="Calibri"/>
                <a:ea typeface="Calibri"/>
                <a:cs typeface="Calibri"/>
                <a:sym typeface="Calibri"/>
              </a:rPr>
              <a:t>Propósito: Razón de ser del programa.</a:t>
            </a:r>
            <a:endParaRPr sz="1800">
              <a:solidFill>
                <a:schemeClr val="dk1"/>
              </a:solidFill>
              <a:latin typeface="Calibri"/>
              <a:ea typeface="Calibri"/>
              <a:cs typeface="Calibri"/>
              <a:sym typeface="Calibri"/>
            </a:endParaRPr>
          </a:p>
        </p:txBody>
      </p:sp>
      <p:sp>
        <p:nvSpPr>
          <p:cNvPr id="459" name="Google Shape;459;p34"/>
          <p:cNvSpPr/>
          <p:nvPr/>
        </p:nvSpPr>
        <p:spPr>
          <a:xfrm>
            <a:off x="8332123" y="4283825"/>
            <a:ext cx="2719648" cy="1862052"/>
          </a:xfrm>
          <a:prstGeom prst="rect">
            <a:avLst/>
          </a:prstGeom>
          <a:gradFill>
            <a:gsLst>
              <a:gs pos="0">
                <a:srgbClr val="DB9C9A"/>
              </a:gs>
              <a:gs pos="50000">
                <a:srgbClr val="D18F8D"/>
              </a:gs>
              <a:gs pos="100000">
                <a:srgbClr val="CF7B78"/>
              </a:gs>
            </a:gsLst>
            <a:lin ang="5400000" scaled="0"/>
          </a:gradFill>
          <a:ln w="9525" cap="flat" cmpd="sng">
            <a:solidFill>
              <a:schemeClr val="accent6"/>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a:solidFill>
                  <a:schemeClr val="dk1"/>
                </a:solidFill>
                <a:latin typeface="Calibri"/>
                <a:ea typeface="Calibri"/>
                <a:cs typeface="Calibri"/>
                <a:sym typeface="Calibri"/>
              </a:rPr>
              <a:t>Componentes: Bienes y/o servicios</a:t>
            </a:r>
            <a:endParaRPr/>
          </a:p>
          <a:p>
            <a:pPr marL="0" marR="0" lvl="0" indent="0" algn="ctr" rtl="0">
              <a:spcBef>
                <a:spcPts val="0"/>
              </a:spcBef>
              <a:spcAft>
                <a:spcPts val="0"/>
              </a:spcAft>
              <a:buNone/>
            </a:pPr>
            <a:endParaRPr sz="1800">
              <a:solidFill>
                <a:schemeClr val="dk1"/>
              </a:solidFill>
              <a:latin typeface="Calibri"/>
              <a:ea typeface="Calibri"/>
              <a:cs typeface="Calibri"/>
              <a:sym typeface="Calibri"/>
            </a:endParaRPr>
          </a:p>
          <a:p>
            <a:pPr marL="0" marR="0" lvl="0" indent="0" algn="ctr" rtl="0">
              <a:spcBef>
                <a:spcPts val="0"/>
              </a:spcBef>
              <a:spcAft>
                <a:spcPts val="0"/>
              </a:spcAft>
              <a:buNone/>
            </a:pPr>
            <a:r>
              <a:rPr lang="es-MX" sz="1800">
                <a:solidFill>
                  <a:schemeClr val="dk1"/>
                </a:solidFill>
                <a:latin typeface="Calibri"/>
                <a:ea typeface="Calibri"/>
                <a:cs typeface="Calibri"/>
                <a:sym typeface="Calibri"/>
              </a:rPr>
              <a:t>Actividades: Procesos e insumos.</a:t>
            </a:r>
            <a:endParaRPr sz="1800">
              <a:solidFill>
                <a:schemeClr val="dk1"/>
              </a:solidFill>
              <a:latin typeface="Calibri"/>
              <a:ea typeface="Calibri"/>
              <a:cs typeface="Calibri"/>
              <a:sym typeface="Calibri"/>
            </a:endParaRPr>
          </a:p>
        </p:txBody>
      </p:sp>
      <p:cxnSp>
        <p:nvCxnSpPr>
          <p:cNvPr id="460" name="Google Shape;460;p34"/>
          <p:cNvCxnSpPr>
            <a:stCxn id="452" idx="3"/>
          </p:cNvCxnSpPr>
          <p:nvPr/>
        </p:nvCxnSpPr>
        <p:spPr>
          <a:xfrm rot="10800000" flipH="1">
            <a:off x="2510443" y="2734871"/>
            <a:ext cx="567900" cy="773100"/>
          </a:xfrm>
          <a:prstGeom prst="straightConnector1">
            <a:avLst/>
          </a:prstGeom>
          <a:noFill/>
          <a:ln w="9525" cap="flat" cmpd="sng">
            <a:solidFill>
              <a:schemeClr val="dk1"/>
            </a:solidFill>
            <a:prstDash val="solid"/>
            <a:round/>
            <a:headEnd type="none" w="sm" len="sm"/>
            <a:tailEnd type="stealth" w="med" len="med"/>
          </a:ln>
        </p:spPr>
      </p:cxnSp>
      <p:cxnSp>
        <p:nvCxnSpPr>
          <p:cNvPr id="461" name="Google Shape;461;p34"/>
          <p:cNvCxnSpPr>
            <a:stCxn id="452" idx="3"/>
            <a:endCxn id="454" idx="1"/>
          </p:cNvCxnSpPr>
          <p:nvPr/>
        </p:nvCxnSpPr>
        <p:spPr>
          <a:xfrm>
            <a:off x="2510443" y="3507971"/>
            <a:ext cx="567900" cy="930900"/>
          </a:xfrm>
          <a:prstGeom prst="straightConnector1">
            <a:avLst/>
          </a:prstGeom>
          <a:noFill/>
          <a:ln w="9525" cap="flat" cmpd="sng">
            <a:solidFill>
              <a:schemeClr val="dk1"/>
            </a:solidFill>
            <a:prstDash val="solid"/>
            <a:round/>
            <a:headEnd type="none" w="sm" len="sm"/>
            <a:tailEnd type="stealth" w="med" len="med"/>
          </a:ln>
        </p:spPr>
      </p:cxnSp>
      <p:cxnSp>
        <p:nvCxnSpPr>
          <p:cNvPr id="462" name="Google Shape;462;p34"/>
          <p:cNvCxnSpPr>
            <a:stCxn id="453" idx="3"/>
          </p:cNvCxnSpPr>
          <p:nvPr/>
        </p:nvCxnSpPr>
        <p:spPr>
          <a:xfrm>
            <a:off x="5090159" y="2576945"/>
            <a:ext cx="615000" cy="0"/>
          </a:xfrm>
          <a:prstGeom prst="straightConnector1">
            <a:avLst/>
          </a:prstGeom>
          <a:noFill/>
          <a:ln w="9525" cap="flat" cmpd="sng">
            <a:solidFill>
              <a:schemeClr val="dk1"/>
            </a:solidFill>
            <a:prstDash val="solid"/>
            <a:round/>
            <a:headEnd type="none" w="sm" len="sm"/>
            <a:tailEnd type="stealth" w="med" len="med"/>
          </a:ln>
        </p:spPr>
      </p:cxnSp>
      <p:cxnSp>
        <p:nvCxnSpPr>
          <p:cNvPr id="463" name="Google Shape;463;p34"/>
          <p:cNvCxnSpPr/>
          <p:nvPr/>
        </p:nvCxnSpPr>
        <p:spPr>
          <a:xfrm rot="10800000" flipH="1">
            <a:off x="5090159" y="3042458"/>
            <a:ext cx="615142" cy="1396539"/>
          </a:xfrm>
          <a:prstGeom prst="straightConnector1">
            <a:avLst/>
          </a:prstGeom>
          <a:noFill/>
          <a:ln w="9525" cap="flat" cmpd="sng">
            <a:solidFill>
              <a:schemeClr val="dk1"/>
            </a:solidFill>
            <a:prstDash val="solid"/>
            <a:round/>
            <a:headEnd type="none" w="sm" len="sm"/>
            <a:tailEnd type="stealth" w="med" len="med"/>
          </a:ln>
        </p:spPr>
      </p:cxnSp>
      <p:cxnSp>
        <p:nvCxnSpPr>
          <p:cNvPr id="464" name="Google Shape;464;p34"/>
          <p:cNvCxnSpPr>
            <a:stCxn id="454" idx="3"/>
          </p:cNvCxnSpPr>
          <p:nvPr/>
        </p:nvCxnSpPr>
        <p:spPr>
          <a:xfrm>
            <a:off x="5090159" y="4438997"/>
            <a:ext cx="567900" cy="465600"/>
          </a:xfrm>
          <a:prstGeom prst="straightConnector1">
            <a:avLst/>
          </a:prstGeom>
          <a:noFill/>
          <a:ln w="9525" cap="flat" cmpd="sng">
            <a:solidFill>
              <a:schemeClr val="dk1"/>
            </a:solidFill>
            <a:prstDash val="solid"/>
            <a:round/>
            <a:headEnd type="none" w="sm" len="sm"/>
            <a:tailEnd type="stealth" w="med" len="med"/>
          </a:ln>
        </p:spPr>
      </p:cxnSp>
      <p:cxnSp>
        <p:nvCxnSpPr>
          <p:cNvPr id="465" name="Google Shape;465;p34"/>
          <p:cNvCxnSpPr>
            <a:stCxn id="453" idx="0"/>
          </p:cNvCxnSpPr>
          <p:nvPr/>
        </p:nvCxnSpPr>
        <p:spPr>
          <a:xfrm rot="-5400000">
            <a:off x="5900669" y="-319918"/>
            <a:ext cx="615000" cy="4247700"/>
          </a:xfrm>
          <a:prstGeom prst="curvedConnector2">
            <a:avLst/>
          </a:prstGeom>
          <a:noFill/>
          <a:ln w="19050" cap="flat" cmpd="sng">
            <a:solidFill>
              <a:schemeClr val="dk1"/>
            </a:solidFill>
            <a:prstDash val="solid"/>
            <a:miter lim="8000"/>
            <a:headEnd type="none" w="sm" len="sm"/>
            <a:tailEnd type="stealth" w="med" len="med"/>
          </a:ln>
        </p:spPr>
      </p:cxnSp>
      <p:cxnSp>
        <p:nvCxnSpPr>
          <p:cNvPr id="466" name="Google Shape;466;p34"/>
          <p:cNvCxnSpPr>
            <a:stCxn id="454" idx="2"/>
          </p:cNvCxnSpPr>
          <p:nvPr/>
        </p:nvCxnSpPr>
        <p:spPr>
          <a:xfrm rot="-5400000" flipH="1">
            <a:off x="5875619" y="3113210"/>
            <a:ext cx="665100" cy="4247700"/>
          </a:xfrm>
          <a:prstGeom prst="curvedConnector2">
            <a:avLst/>
          </a:prstGeom>
          <a:noFill/>
          <a:ln w="9525" cap="flat" cmpd="sng">
            <a:solidFill>
              <a:schemeClr val="dk1"/>
            </a:solidFill>
            <a:prstDash val="solid"/>
            <a:round/>
            <a:headEnd type="none" w="sm" len="sm"/>
            <a:tailEnd type="stealth" w="med" len="med"/>
          </a:ln>
        </p:spPr>
      </p:cxnSp>
      <p:cxnSp>
        <p:nvCxnSpPr>
          <p:cNvPr id="467" name="Google Shape;467;p34"/>
          <p:cNvCxnSpPr>
            <a:stCxn id="452" idx="3"/>
          </p:cNvCxnSpPr>
          <p:nvPr/>
        </p:nvCxnSpPr>
        <p:spPr>
          <a:xfrm>
            <a:off x="2510443" y="3507971"/>
            <a:ext cx="9193800" cy="0"/>
          </a:xfrm>
          <a:prstGeom prst="straightConnector1">
            <a:avLst/>
          </a:prstGeom>
          <a:noFill/>
          <a:ln w="9525" cap="flat" cmpd="sng">
            <a:solidFill>
              <a:schemeClr val="dk1"/>
            </a:solidFill>
            <a:prstDash val="dash"/>
            <a:round/>
            <a:headEnd type="none" w="sm" len="sm"/>
            <a:tailEnd type="none" w="sm" len="sm"/>
          </a:ln>
        </p:spPr>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35"/>
          <p:cNvSpPr txBox="1">
            <a:spLocks noGrp="1"/>
          </p:cNvSpPr>
          <p:nvPr>
            <p:ph type="title"/>
          </p:nvPr>
        </p:nvSpPr>
        <p:spPr>
          <a:xfrm>
            <a:off x="838200" y="365125"/>
            <a:ext cx="10515600" cy="68227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Calibri"/>
              <a:buNone/>
            </a:pPr>
            <a:r>
              <a:rPr lang="es-MX" sz="3600" b="1"/>
              <a:t>Ficha técnica </a:t>
            </a:r>
            <a:endParaRPr sz="3600" b="1"/>
          </a:p>
        </p:txBody>
      </p:sp>
      <p:sp>
        <p:nvSpPr>
          <p:cNvPr id="473" name="Google Shape;473;p35"/>
          <p:cNvSpPr txBox="1">
            <a:spLocks noGrp="1"/>
          </p:cNvSpPr>
          <p:nvPr>
            <p:ph type="body" idx="1"/>
          </p:nvPr>
        </p:nvSpPr>
        <p:spPr>
          <a:xfrm>
            <a:off x="838200" y="1047404"/>
            <a:ext cx="10515600" cy="5586151"/>
          </a:xfrm>
          <a:prstGeom prst="rect">
            <a:avLst/>
          </a:prstGeom>
          <a:noFill/>
          <a:ln>
            <a:noFill/>
          </a:ln>
        </p:spPr>
        <p:txBody>
          <a:bodyPr spcFirstLastPara="1" wrap="square" lIns="91425" tIns="45700" rIns="91425" bIns="45700" anchor="t" anchorCtr="0">
            <a:normAutofit fontScale="62500" lnSpcReduction="20000"/>
          </a:bodyPr>
          <a:lstStyle/>
          <a:p>
            <a:pPr marL="0" lvl="0" indent="0" algn="l" rtl="0">
              <a:lnSpc>
                <a:spcPct val="90000"/>
              </a:lnSpc>
              <a:spcBef>
                <a:spcPts val="0"/>
              </a:spcBef>
              <a:spcAft>
                <a:spcPts val="0"/>
              </a:spcAft>
              <a:buClr>
                <a:schemeClr val="dk1"/>
              </a:buClr>
              <a:buSzPct val="100000"/>
              <a:buNone/>
            </a:pPr>
            <a:r>
              <a:rPr lang="es-MX" sz="3400"/>
              <a:t>Los indicadores deberán contar con una ficha técnica, la cual deberá contener los siguientes elementos mínimos para su adecuado seguimiento y evaluación:</a:t>
            </a:r>
            <a:endParaRPr/>
          </a:p>
          <a:p>
            <a:pPr marL="257175" lvl="0" indent="-257175" algn="l" rtl="0">
              <a:lnSpc>
                <a:spcPct val="150000"/>
              </a:lnSpc>
              <a:spcBef>
                <a:spcPts val="0"/>
              </a:spcBef>
              <a:spcAft>
                <a:spcPts val="0"/>
              </a:spcAft>
              <a:buClr>
                <a:srgbClr val="000000"/>
              </a:buClr>
              <a:buSzPct val="58947"/>
              <a:buFont typeface="Calibri"/>
              <a:buAutoNum type="arabicPeriod"/>
            </a:pPr>
            <a:r>
              <a:rPr lang="es-MX" sz="3800">
                <a:solidFill>
                  <a:srgbClr val="000000"/>
                </a:solidFill>
              </a:rPr>
              <a:t>Nombre del indicador</a:t>
            </a:r>
            <a:endParaRPr sz="3800">
              <a:solidFill>
                <a:srgbClr val="000000"/>
              </a:solidFill>
            </a:endParaRPr>
          </a:p>
          <a:p>
            <a:pPr marL="257175" lvl="0" indent="-257175" algn="l" rtl="0">
              <a:lnSpc>
                <a:spcPct val="150000"/>
              </a:lnSpc>
              <a:spcBef>
                <a:spcPts val="0"/>
              </a:spcBef>
              <a:spcAft>
                <a:spcPts val="0"/>
              </a:spcAft>
              <a:buClr>
                <a:srgbClr val="000000"/>
              </a:buClr>
              <a:buSzPct val="58947"/>
              <a:buFont typeface="Calibri"/>
              <a:buAutoNum type="arabicPeriod"/>
            </a:pPr>
            <a:r>
              <a:rPr lang="es-MX" sz="3800">
                <a:solidFill>
                  <a:srgbClr val="000000"/>
                </a:solidFill>
              </a:rPr>
              <a:t>Dimensión a medir</a:t>
            </a:r>
            <a:endParaRPr sz="3800">
              <a:solidFill>
                <a:srgbClr val="000000"/>
              </a:solidFill>
            </a:endParaRPr>
          </a:p>
          <a:p>
            <a:pPr marL="257175" lvl="0" indent="-257175" algn="l" rtl="0">
              <a:lnSpc>
                <a:spcPct val="150000"/>
              </a:lnSpc>
              <a:spcBef>
                <a:spcPts val="0"/>
              </a:spcBef>
              <a:spcAft>
                <a:spcPts val="0"/>
              </a:spcAft>
              <a:buClr>
                <a:srgbClr val="000000"/>
              </a:buClr>
              <a:buSzPct val="58947"/>
              <a:buFont typeface="Calibri"/>
              <a:buAutoNum type="arabicPeriod"/>
            </a:pPr>
            <a:r>
              <a:rPr lang="es-MX" sz="3800">
                <a:solidFill>
                  <a:srgbClr val="000000"/>
                </a:solidFill>
              </a:rPr>
              <a:t>Definición</a:t>
            </a:r>
            <a:endParaRPr sz="3800">
              <a:solidFill>
                <a:srgbClr val="000000"/>
              </a:solidFill>
            </a:endParaRPr>
          </a:p>
          <a:p>
            <a:pPr marL="257175" lvl="0" indent="-257175" algn="l" rtl="0">
              <a:lnSpc>
                <a:spcPct val="150000"/>
              </a:lnSpc>
              <a:spcBef>
                <a:spcPts val="0"/>
              </a:spcBef>
              <a:spcAft>
                <a:spcPts val="0"/>
              </a:spcAft>
              <a:buClr>
                <a:srgbClr val="000000"/>
              </a:buClr>
              <a:buSzPct val="58947"/>
              <a:buFont typeface="Calibri"/>
              <a:buAutoNum type="arabicPeriod"/>
            </a:pPr>
            <a:r>
              <a:rPr lang="es-MX" sz="3800">
                <a:solidFill>
                  <a:srgbClr val="000000"/>
                </a:solidFill>
              </a:rPr>
              <a:t>Método de cálculo</a:t>
            </a:r>
            <a:endParaRPr sz="3800">
              <a:solidFill>
                <a:srgbClr val="000000"/>
              </a:solidFill>
            </a:endParaRPr>
          </a:p>
          <a:p>
            <a:pPr marL="257175" lvl="0" indent="-257175" algn="l" rtl="0">
              <a:lnSpc>
                <a:spcPct val="150000"/>
              </a:lnSpc>
              <a:spcBef>
                <a:spcPts val="0"/>
              </a:spcBef>
              <a:spcAft>
                <a:spcPts val="0"/>
              </a:spcAft>
              <a:buClr>
                <a:srgbClr val="000000"/>
              </a:buClr>
              <a:buSzPct val="58947"/>
              <a:buFont typeface="Calibri"/>
              <a:buAutoNum type="arabicPeriod"/>
            </a:pPr>
            <a:r>
              <a:rPr lang="es-MX" sz="3800">
                <a:solidFill>
                  <a:srgbClr val="000000"/>
                </a:solidFill>
              </a:rPr>
              <a:t>Unidad de medida</a:t>
            </a:r>
            <a:endParaRPr sz="3800">
              <a:solidFill>
                <a:srgbClr val="000000"/>
              </a:solidFill>
            </a:endParaRPr>
          </a:p>
          <a:p>
            <a:pPr marL="257175" lvl="0" indent="-257175" algn="l" rtl="0">
              <a:lnSpc>
                <a:spcPct val="150000"/>
              </a:lnSpc>
              <a:spcBef>
                <a:spcPts val="0"/>
              </a:spcBef>
              <a:spcAft>
                <a:spcPts val="0"/>
              </a:spcAft>
              <a:buClr>
                <a:srgbClr val="000000"/>
              </a:buClr>
              <a:buSzPct val="58947"/>
              <a:buFont typeface="Calibri"/>
              <a:buAutoNum type="arabicPeriod"/>
            </a:pPr>
            <a:r>
              <a:rPr lang="es-MX" sz="3800">
                <a:solidFill>
                  <a:srgbClr val="000000"/>
                </a:solidFill>
              </a:rPr>
              <a:t>Frecuencia de medición</a:t>
            </a:r>
            <a:endParaRPr sz="3800">
              <a:solidFill>
                <a:srgbClr val="000000"/>
              </a:solidFill>
            </a:endParaRPr>
          </a:p>
          <a:p>
            <a:pPr marL="257175" lvl="0" indent="-257175" algn="l" rtl="0">
              <a:lnSpc>
                <a:spcPct val="150000"/>
              </a:lnSpc>
              <a:spcBef>
                <a:spcPts val="0"/>
              </a:spcBef>
              <a:spcAft>
                <a:spcPts val="0"/>
              </a:spcAft>
              <a:buClr>
                <a:srgbClr val="000000"/>
              </a:buClr>
              <a:buSzPct val="58947"/>
              <a:buFont typeface="Calibri"/>
              <a:buAutoNum type="arabicPeriod"/>
            </a:pPr>
            <a:r>
              <a:rPr lang="es-MX" sz="3800">
                <a:solidFill>
                  <a:srgbClr val="000000"/>
                </a:solidFill>
              </a:rPr>
              <a:t>Línea base</a:t>
            </a:r>
            <a:endParaRPr sz="3800">
              <a:solidFill>
                <a:srgbClr val="000000"/>
              </a:solidFill>
            </a:endParaRPr>
          </a:p>
          <a:p>
            <a:pPr marL="257175" lvl="0" indent="-257175" algn="l" rtl="0">
              <a:lnSpc>
                <a:spcPct val="150000"/>
              </a:lnSpc>
              <a:spcBef>
                <a:spcPts val="0"/>
              </a:spcBef>
              <a:spcAft>
                <a:spcPts val="0"/>
              </a:spcAft>
              <a:buClr>
                <a:srgbClr val="000000"/>
              </a:buClr>
              <a:buSzPct val="58947"/>
              <a:buFont typeface="Calibri"/>
              <a:buAutoNum type="arabicPeriod"/>
            </a:pPr>
            <a:r>
              <a:rPr lang="es-MX" sz="3800">
                <a:solidFill>
                  <a:srgbClr val="000000"/>
                </a:solidFill>
              </a:rPr>
              <a:t>Metas</a:t>
            </a:r>
            <a:endParaRPr sz="3800">
              <a:solidFill>
                <a:srgbClr val="000000"/>
              </a:solidFill>
            </a:endParaRPr>
          </a:p>
          <a:p>
            <a:pPr marL="257175" lvl="0" indent="-257175" algn="l" rtl="0">
              <a:lnSpc>
                <a:spcPct val="150000"/>
              </a:lnSpc>
              <a:spcBef>
                <a:spcPts val="0"/>
              </a:spcBef>
              <a:spcAft>
                <a:spcPts val="0"/>
              </a:spcAft>
              <a:buClr>
                <a:srgbClr val="000000"/>
              </a:buClr>
              <a:buSzPct val="58947"/>
              <a:buFont typeface="Calibri"/>
              <a:buAutoNum type="arabicPeriod"/>
            </a:pPr>
            <a:r>
              <a:rPr lang="es-MX" sz="3800">
                <a:solidFill>
                  <a:srgbClr val="000000"/>
                </a:solidFill>
              </a:rPr>
              <a:t>Sentido del indicador</a:t>
            </a:r>
            <a:endParaRPr sz="3800">
              <a:solidFill>
                <a:srgbClr val="000000"/>
              </a:solidFill>
            </a:endParaRPr>
          </a:p>
          <a:p>
            <a:pPr marL="257175" lvl="0" indent="-257175" algn="l" rtl="0">
              <a:lnSpc>
                <a:spcPct val="150000"/>
              </a:lnSpc>
              <a:spcBef>
                <a:spcPts val="0"/>
              </a:spcBef>
              <a:spcAft>
                <a:spcPts val="0"/>
              </a:spcAft>
              <a:buClr>
                <a:srgbClr val="000000"/>
              </a:buClr>
              <a:buSzPct val="58947"/>
              <a:buFont typeface="Calibri"/>
              <a:buAutoNum type="arabicPeriod"/>
            </a:pPr>
            <a:r>
              <a:rPr lang="es-MX" sz="3800">
                <a:solidFill>
                  <a:srgbClr val="000000"/>
                </a:solidFill>
              </a:rPr>
              <a:t>Parámetros de semaforización.</a:t>
            </a:r>
            <a:endParaRPr sz="3800">
              <a:solidFill>
                <a:srgbClr val="0000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Google Shape;478;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Calibri"/>
              <a:buNone/>
            </a:pPr>
            <a:r>
              <a:rPr lang="es-MX" sz="3200" b="1"/>
              <a:t>Nombre del indicador</a:t>
            </a:r>
            <a:endParaRPr sz="3200" b="1"/>
          </a:p>
        </p:txBody>
      </p:sp>
      <p:sp>
        <p:nvSpPr>
          <p:cNvPr id="479" name="Google Shape;479;p36"/>
          <p:cNvSpPr txBox="1">
            <a:spLocks noGrp="1"/>
          </p:cNvSpPr>
          <p:nvPr>
            <p:ph type="body" idx="1"/>
          </p:nvPr>
        </p:nvSpPr>
        <p:spPr>
          <a:xfrm>
            <a:off x="838200" y="1690687"/>
            <a:ext cx="10515600" cy="448627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s-MX" sz="2400" dirty="0"/>
              <a:t>Es la expresión que identifica al indicador y que manifiesta lo que desea medir.</a:t>
            </a:r>
            <a:endParaRPr dirty="0"/>
          </a:p>
          <a:p>
            <a:pPr marL="0" lvl="0" indent="0" algn="l" rtl="0">
              <a:lnSpc>
                <a:spcPct val="90000"/>
              </a:lnSpc>
              <a:spcBef>
                <a:spcPts val="1000"/>
              </a:spcBef>
              <a:spcAft>
                <a:spcPts val="0"/>
              </a:spcAft>
              <a:buClr>
                <a:schemeClr val="dk1"/>
              </a:buClr>
              <a:buSzPts val="2400"/>
              <a:buNone/>
            </a:pPr>
            <a:endParaRPr sz="2400" dirty="0"/>
          </a:p>
          <a:p>
            <a:pPr marL="228600" lvl="0" indent="-228600" algn="just" rtl="0">
              <a:lnSpc>
                <a:spcPct val="100000"/>
              </a:lnSpc>
              <a:spcBef>
                <a:spcPts val="0"/>
              </a:spcBef>
              <a:spcAft>
                <a:spcPts val="0"/>
              </a:spcAft>
              <a:buClr>
                <a:srgbClr val="000000"/>
              </a:buClr>
              <a:buSzPts val="1200"/>
              <a:buChar char="•"/>
            </a:pPr>
            <a:r>
              <a:rPr lang="es-MX" sz="2400" dirty="0"/>
              <a:t>Claro y entendible</a:t>
            </a:r>
            <a:endParaRPr sz="2400" dirty="0"/>
          </a:p>
          <a:p>
            <a:pPr marL="228600" lvl="0" indent="-228600" algn="just" rtl="0">
              <a:lnSpc>
                <a:spcPct val="100000"/>
              </a:lnSpc>
              <a:spcBef>
                <a:spcPts val="0"/>
              </a:spcBef>
              <a:spcAft>
                <a:spcPts val="0"/>
              </a:spcAft>
              <a:buClr>
                <a:srgbClr val="000000"/>
              </a:buClr>
              <a:buSzPts val="1200"/>
              <a:buChar char="•"/>
            </a:pPr>
            <a:r>
              <a:rPr lang="es-MX" sz="2400" dirty="0"/>
              <a:t>No contiene el método de cálculo</a:t>
            </a:r>
            <a:endParaRPr sz="2400" dirty="0"/>
          </a:p>
          <a:p>
            <a:pPr marL="228600" lvl="0" indent="-228600" algn="just" rtl="0">
              <a:lnSpc>
                <a:spcPct val="100000"/>
              </a:lnSpc>
              <a:spcBef>
                <a:spcPts val="0"/>
              </a:spcBef>
              <a:spcAft>
                <a:spcPts val="0"/>
              </a:spcAft>
              <a:buClr>
                <a:srgbClr val="000000"/>
              </a:buClr>
              <a:buSzPts val="1200"/>
              <a:buChar char="•"/>
            </a:pPr>
            <a:r>
              <a:rPr lang="es-MX" sz="2400" dirty="0"/>
              <a:t>Único y corto</a:t>
            </a:r>
            <a:endParaRPr sz="2400" dirty="0"/>
          </a:p>
          <a:p>
            <a:pPr marL="228600" lvl="0" indent="-228600" algn="just" rtl="0">
              <a:lnSpc>
                <a:spcPct val="100000"/>
              </a:lnSpc>
              <a:spcBef>
                <a:spcPts val="0"/>
              </a:spcBef>
              <a:spcAft>
                <a:spcPts val="0"/>
              </a:spcAft>
              <a:buClr>
                <a:srgbClr val="000000"/>
              </a:buClr>
              <a:buSzPts val="1200"/>
              <a:buChar char="•"/>
            </a:pPr>
            <a:r>
              <a:rPr lang="es-MX" sz="2400" dirty="0"/>
              <a:t>No debe reflejar una acción</a:t>
            </a:r>
            <a:endParaRPr dirty="0"/>
          </a:p>
          <a:p>
            <a:pPr marL="0" lvl="0" indent="0" algn="just" rtl="0">
              <a:lnSpc>
                <a:spcPct val="100000"/>
              </a:lnSpc>
              <a:spcBef>
                <a:spcPts val="0"/>
              </a:spcBef>
              <a:spcAft>
                <a:spcPts val="0"/>
              </a:spcAft>
              <a:buClr>
                <a:srgbClr val="000000"/>
              </a:buClr>
              <a:buSzPts val="1200"/>
              <a:buNone/>
            </a:pPr>
            <a:endParaRPr sz="2400" dirty="0"/>
          </a:p>
          <a:p>
            <a:pPr marL="0" lvl="0" indent="0" algn="just" rtl="0">
              <a:lnSpc>
                <a:spcPct val="100000"/>
              </a:lnSpc>
              <a:spcBef>
                <a:spcPts val="0"/>
              </a:spcBef>
              <a:spcAft>
                <a:spcPts val="0"/>
              </a:spcAft>
              <a:buClr>
                <a:srgbClr val="000000"/>
              </a:buClr>
              <a:buSzPts val="1200"/>
              <a:buNone/>
            </a:pPr>
            <a:r>
              <a:rPr lang="es-MX" sz="2400" dirty="0"/>
              <a:t>Ejemplo:</a:t>
            </a:r>
            <a:endParaRPr dirty="0"/>
          </a:p>
          <a:p>
            <a:pPr marL="0" lvl="0" indent="0" algn="just" rtl="0">
              <a:lnSpc>
                <a:spcPct val="100000"/>
              </a:lnSpc>
              <a:spcBef>
                <a:spcPts val="0"/>
              </a:spcBef>
              <a:spcAft>
                <a:spcPts val="0"/>
              </a:spcAft>
              <a:buClr>
                <a:srgbClr val="000000"/>
              </a:buClr>
              <a:buSzPts val="1200"/>
              <a:buNone/>
            </a:pPr>
            <a:endParaRPr dirty="0"/>
          </a:p>
          <a:p>
            <a:pPr marL="0" lvl="0" indent="0" algn="l" rtl="0">
              <a:lnSpc>
                <a:spcPct val="90000"/>
              </a:lnSpc>
              <a:spcBef>
                <a:spcPts val="1000"/>
              </a:spcBef>
              <a:spcAft>
                <a:spcPts val="0"/>
              </a:spcAft>
              <a:buClr>
                <a:schemeClr val="dk1"/>
              </a:buClr>
              <a:buSzPts val="2800"/>
              <a:buNone/>
            </a:pPr>
            <a:endParaRPr dirty="0"/>
          </a:p>
        </p:txBody>
      </p:sp>
      <p:graphicFrame>
        <p:nvGraphicFramePr>
          <p:cNvPr id="480" name="Google Shape;480;p36"/>
          <p:cNvGraphicFramePr/>
          <p:nvPr/>
        </p:nvGraphicFramePr>
        <p:xfrm>
          <a:off x="1778924" y="4942532"/>
          <a:ext cx="9011000" cy="1381790"/>
        </p:xfrm>
        <a:graphic>
          <a:graphicData uri="http://schemas.openxmlformats.org/drawingml/2006/table">
            <a:tbl>
              <a:tblPr firstRow="1" bandRow="1">
                <a:noFill/>
                <a:tableStyleId>{7C5F13F1-2706-41B7-A428-3EDB6E48472E}</a:tableStyleId>
              </a:tblPr>
              <a:tblGrid>
                <a:gridCol w="3773975">
                  <a:extLst>
                    <a:ext uri="{9D8B030D-6E8A-4147-A177-3AD203B41FA5}">
                      <a16:colId xmlns:a16="http://schemas.microsoft.com/office/drawing/2014/main" val="20000"/>
                    </a:ext>
                  </a:extLst>
                </a:gridCol>
                <a:gridCol w="5237025">
                  <a:extLst>
                    <a:ext uri="{9D8B030D-6E8A-4147-A177-3AD203B41FA5}">
                      <a16:colId xmlns:a16="http://schemas.microsoft.com/office/drawing/2014/main" val="20001"/>
                    </a:ext>
                  </a:extLst>
                </a:gridCol>
              </a:tblGrid>
              <a:tr h="370850">
                <a:tc>
                  <a:txBody>
                    <a:bodyPr/>
                    <a:lstStyle/>
                    <a:p>
                      <a:pPr marL="0" marR="0" lvl="0" indent="0" algn="ctr" rtl="0">
                        <a:spcBef>
                          <a:spcPts val="0"/>
                        </a:spcBef>
                        <a:spcAft>
                          <a:spcPts val="0"/>
                        </a:spcAft>
                        <a:buNone/>
                      </a:pPr>
                      <a:r>
                        <a:rPr lang="es-MX" sz="1800"/>
                        <a:t>Noción o relación aritmética</a:t>
                      </a:r>
                      <a:endParaRPr sz="1800"/>
                    </a:p>
                  </a:txBody>
                  <a:tcPr marL="91450" marR="91450" marT="45725" marB="45725"/>
                </a:tc>
                <a:tc>
                  <a:txBody>
                    <a:bodyPr/>
                    <a:lstStyle/>
                    <a:p>
                      <a:pPr marL="0" marR="0" lvl="0" indent="0" algn="ctr" rtl="0">
                        <a:spcBef>
                          <a:spcPts val="0"/>
                        </a:spcBef>
                        <a:spcAft>
                          <a:spcPts val="0"/>
                        </a:spcAft>
                        <a:buNone/>
                      </a:pPr>
                      <a:r>
                        <a:rPr lang="es-MX" sz="1800"/>
                        <a:t>Complemento</a:t>
                      </a:r>
                      <a:endParaRPr sz="180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s-MX" sz="1800"/>
                        <a:t>Porcentaje</a:t>
                      </a:r>
                      <a:endParaRPr sz="1800"/>
                    </a:p>
                  </a:txBody>
                  <a:tcPr marL="91450" marR="91450" marT="45725" marB="45725"/>
                </a:tc>
                <a:tc>
                  <a:txBody>
                    <a:bodyPr/>
                    <a:lstStyle/>
                    <a:p>
                      <a:pPr marL="0" marR="0" lvl="0" indent="0" algn="l" rtl="0">
                        <a:spcBef>
                          <a:spcPts val="0"/>
                        </a:spcBef>
                        <a:spcAft>
                          <a:spcPts val="0"/>
                        </a:spcAft>
                        <a:buNone/>
                      </a:pPr>
                      <a:r>
                        <a:rPr lang="es-MX" sz="1800"/>
                        <a:t>de cumplimiento del programa de capacitación</a:t>
                      </a:r>
                      <a:endParaRPr sz="180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s-MX" sz="1800"/>
                        <a:t>Índice </a:t>
                      </a:r>
                      <a:endParaRPr sz="1800"/>
                    </a:p>
                  </a:txBody>
                  <a:tcPr marL="91450" marR="91450" marT="45725" marB="45725"/>
                </a:tc>
                <a:tc>
                  <a:txBody>
                    <a:bodyPr/>
                    <a:lstStyle/>
                    <a:p>
                      <a:pPr marL="0" marR="0" lvl="0" indent="0" algn="l" rtl="0">
                        <a:spcBef>
                          <a:spcPts val="0"/>
                        </a:spcBef>
                        <a:spcAft>
                          <a:spcPts val="0"/>
                        </a:spcAft>
                        <a:buNone/>
                      </a:pPr>
                      <a:r>
                        <a:rPr lang="es-MX" sz="1800"/>
                        <a:t>de participación de niñas, adolescentes y mujeres en la promoción de los derechos humanos</a:t>
                      </a:r>
                      <a:endParaRPr sz="1800"/>
                    </a:p>
                  </a:txBody>
                  <a:tcPr marL="91450" marR="91450" marT="45725" marB="45725"/>
                </a:tc>
                <a:extLst>
                  <a:ext uri="{0D108BD9-81ED-4DB2-BD59-A6C34878D82A}">
                    <a16:rowId xmlns:a16="http://schemas.microsoft.com/office/drawing/2014/main" val="10002"/>
                  </a:ext>
                </a:extLst>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p37"/>
          <p:cNvSpPr txBox="1">
            <a:spLocks noGrp="1"/>
          </p:cNvSpPr>
          <p:nvPr>
            <p:ph type="title"/>
          </p:nvPr>
        </p:nvSpPr>
        <p:spPr>
          <a:xfrm>
            <a:off x="838200" y="365125"/>
            <a:ext cx="10515600" cy="9150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Calibri"/>
              <a:buNone/>
            </a:pPr>
            <a:r>
              <a:rPr lang="es-MX" sz="3200" b="1"/>
              <a:t>Dimensión a medir</a:t>
            </a:r>
            <a:endParaRPr sz="3200" b="1"/>
          </a:p>
        </p:txBody>
      </p:sp>
      <p:grpSp>
        <p:nvGrpSpPr>
          <p:cNvPr id="486" name="Google Shape;486;p37"/>
          <p:cNvGrpSpPr/>
          <p:nvPr/>
        </p:nvGrpSpPr>
        <p:grpSpPr>
          <a:xfrm>
            <a:off x="2292424" y="1280910"/>
            <a:ext cx="7907794" cy="4895301"/>
            <a:chOff x="1454224" y="750"/>
            <a:chExt cx="7907794" cy="4895301"/>
          </a:xfrm>
        </p:grpSpPr>
        <p:sp>
          <p:nvSpPr>
            <p:cNvPr id="487" name="Google Shape;487;p37"/>
            <p:cNvSpPr/>
            <p:nvPr/>
          </p:nvSpPr>
          <p:spPr>
            <a:xfrm>
              <a:off x="1454224" y="750"/>
              <a:ext cx="3765616" cy="2259369"/>
            </a:xfrm>
            <a:prstGeom prst="rect">
              <a:avLst/>
            </a:prstGeom>
            <a:solidFill>
              <a:srgbClr val="FFBD44"/>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37"/>
            <p:cNvSpPr txBox="1"/>
            <p:nvPr/>
          </p:nvSpPr>
          <p:spPr>
            <a:xfrm>
              <a:off x="1454224" y="750"/>
              <a:ext cx="3765616" cy="2259369"/>
            </a:xfrm>
            <a:prstGeom prst="rect">
              <a:avLst/>
            </a:prstGeom>
            <a:noFill/>
            <a:ln>
              <a:noFill/>
            </a:ln>
          </p:spPr>
          <p:txBody>
            <a:bodyPr spcFirstLastPara="1" wrap="square" lIns="87625" tIns="87625" rIns="87625" bIns="87625" anchor="ctr" anchorCtr="0">
              <a:noAutofit/>
            </a:bodyPr>
            <a:lstStyle/>
            <a:p>
              <a:pPr marL="0" marR="0" lvl="0" indent="0" algn="ctr" rtl="0">
                <a:lnSpc>
                  <a:spcPct val="90000"/>
                </a:lnSpc>
                <a:spcBef>
                  <a:spcPts val="0"/>
                </a:spcBef>
                <a:spcAft>
                  <a:spcPts val="0"/>
                </a:spcAft>
                <a:buNone/>
              </a:pPr>
              <a:r>
                <a:rPr lang="es-MX" sz="2300" b="1">
                  <a:solidFill>
                    <a:srgbClr val="000000"/>
                  </a:solidFill>
                  <a:latin typeface="Calibri"/>
                  <a:ea typeface="Calibri"/>
                  <a:cs typeface="Calibri"/>
                  <a:sym typeface="Calibri"/>
                </a:rPr>
                <a:t>Eficiencia</a:t>
              </a:r>
              <a:endParaRPr/>
            </a:p>
            <a:p>
              <a:pPr marL="0" marR="0" lvl="0" indent="0" algn="ctr" rtl="0">
                <a:lnSpc>
                  <a:spcPct val="90000"/>
                </a:lnSpc>
                <a:spcBef>
                  <a:spcPts val="805"/>
                </a:spcBef>
                <a:spcAft>
                  <a:spcPts val="0"/>
                </a:spcAft>
                <a:buNone/>
              </a:pPr>
              <a:r>
                <a:rPr lang="es-MX" sz="2300">
                  <a:solidFill>
                    <a:srgbClr val="000000"/>
                  </a:solidFill>
                  <a:latin typeface="Calibri"/>
                  <a:ea typeface="Calibri"/>
                  <a:cs typeface="Calibri"/>
                  <a:sym typeface="Calibri"/>
                </a:rPr>
                <a:t>Mide la relación entre los productos o servicios generados con respecto a los insumos o recursos utilizados</a:t>
              </a:r>
              <a:endParaRPr sz="2300">
                <a:solidFill>
                  <a:srgbClr val="000000"/>
                </a:solidFill>
                <a:latin typeface="Calibri"/>
                <a:ea typeface="Calibri"/>
                <a:cs typeface="Calibri"/>
                <a:sym typeface="Calibri"/>
              </a:endParaRPr>
            </a:p>
          </p:txBody>
        </p:sp>
        <p:sp>
          <p:nvSpPr>
            <p:cNvPr id="489" name="Google Shape;489;p37"/>
            <p:cNvSpPr/>
            <p:nvPr/>
          </p:nvSpPr>
          <p:spPr>
            <a:xfrm>
              <a:off x="5596402" y="750"/>
              <a:ext cx="3765616" cy="2259369"/>
            </a:xfrm>
            <a:prstGeom prst="rect">
              <a:avLst/>
            </a:prstGeom>
            <a:solidFill>
              <a:srgbClr val="F1912E"/>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37"/>
            <p:cNvSpPr txBox="1"/>
            <p:nvPr/>
          </p:nvSpPr>
          <p:spPr>
            <a:xfrm>
              <a:off x="5596402" y="750"/>
              <a:ext cx="3765616" cy="2259369"/>
            </a:xfrm>
            <a:prstGeom prst="rect">
              <a:avLst/>
            </a:prstGeom>
            <a:noFill/>
            <a:ln>
              <a:noFill/>
            </a:ln>
          </p:spPr>
          <p:txBody>
            <a:bodyPr spcFirstLastPara="1" wrap="square" lIns="87625" tIns="87625" rIns="87625" bIns="87625" anchor="ctr" anchorCtr="0">
              <a:noAutofit/>
            </a:bodyPr>
            <a:lstStyle/>
            <a:p>
              <a:pPr marL="0" marR="0" lvl="0" indent="0" algn="ctr" rtl="0">
                <a:lnSpc>
                  <a:spcPct val="90000"/>
                </a:lnSpc>
                <a:spcBef>
                  <a:spcPts val="0"/>
                </a:spcBef>
                <a:spcAft>
                  <a:spcPts val="0"/>
                </a:spcAft>
                <a:buNone/>
              </a:pPr>
              <a:r>
                <a:rPr lang="es-MX" sz="2300" b="1">
                  <a:solidFill>
                    <a:srgbClr val="000000"/>
                  </a:solidFill>
                  <a:latin typeface="Calibri"/>
                  <a:ea typeface="Calibri"/>
                  <a:cs typeface="Calibri"/>
                  <a:sym typeface="Calibri"/>
                </a:rPr>
                <a:t>Eficacia</a:t>
              </a:r>
              <a:endParaRPr/>
            </a:p>
            <a:p>
              <a:pPr marL="0" marR="0" lvl="0" indent="0" algn="ctr" rtl="0">
                <a:lnSpc>
                  <a:spcPct val="90000"/>
                </a:lnSpc>
                <a:spcBef>
                  <a:spcPts val="805"/>
                </a:spcBef>
                <a:spcAft>
                  <a:spcPts val="0"/>
                </a:spcAft>
                <a:buNone/>
              </a:pPr>
              <a:r>
                <a:rPr lang="es-MX" sz="2300">
                  <a:solidFill>
                    <a:srgbClr val="000000"/>
                  </a:solidFill>
                  <a:latin typeface="Calibri"/>
                  <a:ea typeface="Calibri"/>
                  <a:cs typeface="Calibri"/>
                  <a:sym typeface="Calibri"/>
                </a:rPr>
                <a:t>Mide el grado de cumplimiento de los objetivos</a:t>
              </a:r>
              <a:endParaRPr sz="2300">
                <a:solidFill>
                  <a:srgbClr val="000000"/>
                </a:solidFill>
                <a:latin typeface="Calibri"/>
                <a:ea typeface="Calibri"/>
                <a:cs typeface="Calibri"/>
                <a:sym typeface="Calibri"/>
              </a:endParaRPr>
            </a:p>
          </p:txBody>
        </p:sp>
        <p:sp>
          <p:nvSpPr>
            <p:cNvPr id="491" name="Google Shape;491;p37"/>
            <p:cNvSpPr/>
            <p:nvPr/>
          </p:nvSpPr>
          <p:spPr>
            <a:xfrm>
              <a:off x="1454224" y="2636682"/>
              <a:ext cx="3765616" cy="2259369"/>
            </a:xfrm>
            <a:prstGeom prst="rect">
              <a:avLst/>
            </a:prstGeom>
            <a:solidFill>
              <a:srgbClr val="DF671D"/>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37"/>
            <p:cNvSpPr txBox="1"/>
            <p:nvPr/>
          </p:nvSpPr>
          <p:spPr>
            <a:xfrm>
              <a:off x="1454224" y="2636682"/>
              <a:ext cx="3765616" cy="2259369"/>
            </a:xfrm>
            <a:prstGeom prst="rect">
              <a:avLst/>
            </a:prstGeom>
            <a:noFill/>
            <a:ln>
              <a:noFill/>
            </a:ln>
          </p:spPr>
          <p:txBody>
            <a:bodyPr spcFirstLastPara="1" wrap="square" lIns="87625" tIns="87625" rIns="87625" bIns="87625" anchor="ctr" anchorCtr="0">
              <a:noAutofit/>
            </a:bodyPr>
            <a:lstStyle/>
            <a:p>
              <a:pPr marL="0" marR="0" lvl="0" indent="0" algn="ctr" rtl="0">
                <a:lnSpc>
                  <a:spcPct val="90000"/>
                </a:lnSpc>
                <a:spcBef>
                  <a:spcPts val="0"/>
                </a:spcBef>
                <a:spcAft>
                  <a:spcPts val="0"/>
                </a:spcAft>
                <a:buNone/>
              </a:pPr>
              <a:r>
                <a:rPr lang="es-MX" sz="2300" b="1">
                  <a:solidFill>
                    <a:srgbClr val="000000"/>
                  </a:solidFill>
                  <a:latin typeface="Calibri"/>
                  <a:ea typeface="Calibri"/>
                  <a:cs typeface="Calibri"/>
                  <a:sym typeface="Calibri"/>
                </a:rPr>
                <a:t>Calidad</a:t>
              </a:r>
              <a:endParaRPr/>
            </a:p>
            <a:p>
              <a:pPr marL="0" marR="0" lvl="0" indent="0" algn="ctr" rtl="0">
                <a:lnSpc>
                  <a:spcPct val="90000"/>
                </a:lnSpc>
                <a:spcBef>
                  <a:spcPts val="805"/>
                </a:spcBef>
                <a:spcAft>
                  <a:spcPts val="0"/>
                </a:spcAft>
                <a:buNone/>
              </a:pPr>
              <a:r>
                <a:rPr lang="es-MX" sz="2300">
                  <a:solidFill>
                    <a:srgbClr val="000000"/>
                  </a:solidFill>
                  <a:latin typeface="Calibri"/>
                  <a:ea typeface="Calibri"/>
                  <a:cs typeface="Calibri"/>
                  <a:sym typeface="Calibri"/>
                </a:rPr>
                <a:t>Mide los atributos o características que deben tener los bienes o servicios para satisfacer los objetivos del programa</a:t>
              </a:r>
              <a:endParaRPr sz="2300">
                <a:solidFill>
                  <a:srgbClr val="000000"/>
                </a:solidFill>
                <a:latin typeface="Calibri"/>
                <a:ea typeface="Calibri"/>
                <a:cs typeface="Calibri"/>
                <a:sym typeface="Calibri"/>
              </a:endParaRPr>
            </a:p>
          </p:txBody>
        </p:sp>
        <p:sp>
          <p:nvSpPr>
            <p:cNvPr id="493" name="Google Shape;493;p37"/>
            <p:cNvSpPr/>
            <p:nvPr/>
          </p:nvSpPr>
          <p:spPr>
            <a:xfrm>
              <a:off x="5596402" y="2636682"/>
              <a:ext cx="3765616" cy="2259369"/>
            </a:xfrm>
            <a:prstGeom prst="rect">
              <a:avLst/>
            </a:prstGeom>
            <a:solidFill>
              <a:srgbClr val="B44825"/>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37"/>
            <p:cNvSpPr txBox="1"/>
            <p:nvPr/>
          </p:nvSpPr>
          <p:spPr>
            <a:xfrm>
              <a:off x="5596402" y="2636682"/>
              <a:ext cx="3765616" cy="2259369"/>
            </a:xfrm>
            <a:prstGeom prst="rect">
              <a:avLst/>
            </a:prstGeom>
            <a:noFill/>
            <a:ln>
              <a:noFill/>
            </a:ln>
          </p:spPr>
          <p:txBody>
            <a:bodyPr spcFirstLastPara="1" wrap="square" lIns="87625" tIns="87625" rIns="87625" bIns="87625" anchor="ctr" anchorCtr="0">
              <a:noAutofit/>
            </a:bodyPr>
            <a:lstStyle/>
            <a:p>
              <a:pPr marL="0" marR="0" lvl="0" indent="0" algn="ctr" rtl="0">
                <a:lnSpc>
                  <a:spcPct val="90000"/>
                </a:lnSpc>
                <a:spcBef>
                  <a:spcPts val="0"/>
                </a:spcBef>
                <a:spcAft>
                  <a:spcPts val="0"/>
                </a:spcAft>
                <a:buNone/>
              </a:pPr>
              <a:r>
                <a:rPr lang="es-MX" sz="2300" b="1">
                  <a:solidFill>
                    <a:srgbClr val="000000"/>
                  </a:solidFill>
                  <a:latin typeface="Calibri"/>
                  <a:ea typeface="Calibri"/>
                  <a:cs typeface="Calibri"/>
                  <a:sym typeface="Calibri"/>
                </a:rPr>
                <a:t>Economía</a:t>
              </a:r>
              <a:endParaRPr/>
            </a:p>
            <a:p>
              <a:pPr marL="0" marR="0" lvl="0" indent="0" algn="ctr" rtl="0">
                <a:lnSpc>
                  <a:spcPct val="90000"/>
                </a:lnSpc>
                <a:spcBef>
                  <a:spcPts val="805"/>
                </a:spcBef>
                <a:spcAft>
                  <a:spcPts val="0"/>
                </a:spcAft>
                <a:buNone/>
              </a:pPr>
              <a:r>
                <a:rPr lang="es-MX" sz="2300">
                  <a:solidFill>
                    <a:srgbClr val="000000"/>
                  </a:solidFill>
                  <a:latin typeface="Calibri"/>
                  <a:ea typeface="Calibri"/>
                  <a:cs typeface="Calibri"/>
                  <a:sym typeface="Calibri"/>
                </a:rPr>
                <a:t>Mide la capacidad del programa o de la institución para generar y movilizar adecuadamente los recursos financieros</a:t>
              </a:r>
              <a:endParaRPr sz="2300">
                <a:solidFill>
                  <a:srgbClr val="000000"/>
                </a:solidFill>
                <a:latin typeface="Calibri"/>
                <a:ea typeface="Calibri"/>
                <a:cs typeface="Calibri"/>
                <a:sym typeface="Calibri"/>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Google Shape;499;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Calibri"/>
              <a:buNone/>
            </a:pPr>
            <a:r>
              <a:rPr lang="es-MX" sz="3200" b="1"/>
              <a:t>Definición del indicador</a:t>
            </a:r>
            <a:endParaRPr sz="3200" b="1"/>
          </a:p>
        </p:txBody>
      </p:sp>
      <p:sp>
        <p:nvSpPr>
          <p:cNvPr id="500" name="Google Shape;500;p38"/>
          <p:cNvSpPr txBox="1">
            <a:spLocks noGrp="1"/>
          </p:cNvSpPr>
          <p:nvPr>
            <p:ph type="body" idx="1"/>
          </p:nvPr>
        </p:nvSpPr>
        <p:spPr>
          <a:xfrm>
            <a:off x="838200" y="1546167"/>
            <a:ext cx="10515600" cy="4630796"/>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dk1"/>
              </a:buClr>
              <a:buSzPts val="2400"/>
              <a:buNone/>
            </a:pPr>
            <a:r>
              <a:rPr lang="es-MX" sz="2400" dirty="0"/>
              <a:t>Debe precisar qué se pretende  medir del  objetivo al que está asociado; debe ayudar a entender la utilidad, finalidad o uso del  indicador.</a:t>
            </a:r>
            <a:endParaRPr dirty="0"/>
          </a:p>
          <a:p>
            <a:pPr marL="0" lvl="0" indent="0" algn="just" rtl="0">
              <a:lnSpc>
                <a:spcPct val="90000"/>
              </a:lnSpc>
              <a:spcBef>
                <a:spcPts val="1000"/>
              </a:spcBef>
              <a:spcAft>
                <a:spcPts val="0"/>
              </a:spcAft>
              <a:buClr>
                <a:schemeClr val="dk1"/>
              </a:buClr>
              <a:buSzPts val="2400"/>
              <a:buNone/>
            </a:pPr>
            <a:r>
              <a:rPr lang="es-MX" sz="2400" dirty="0"/>
              <a:t>No  debe repetir el nombre  del  indicador ni el método de cálculo, la definición  debe ser utilizada para explicar brevemente y en términos sencillos, qué es lo que mide el indicador.</a:t>
            </a:r>
            <a:endParaRPr dirty="0"/>
          </a:p>
          <a:p>
            <a:pPr marL="0" lvl="0" indent="0" algn="just" rtl="0">
              <a:lnSpc>
                <a:spcPct val="90000"/>
              </a:lnSpc>
              <a:spcBef>
                <a:spcPts val="1000"/>
              </a:spcBef>
              <a:spcAft>
                <a:spcPts val="0"/>
              </a:spcAft>
              <a:buClr>
                <a:schemeClr val="dk1"/>
              </a:buClr>
              <a:buSzPts val="2400"/>
              <a:buNone/>
            </a:pPr>
            <a:r>
              <a:rPr lang="es-MX" sz="2400" dirty="0"/>
              <a:t>Ejemplo: </a:t>
            </a:r>
            <a:endParaRPr dirty="0"/>
          </a:p>
          <a:p>
            <a:pPr marL="0" lvl="0" indent="0" algn="just" rtl="0">
              <a:lnSpc>
                <a:spcPct val="90000"/>
              </a:lnSpc>
              <a:spcBef>
                <a:spcPts val="1000"/>
              </a:spcBef>
              <a:spcAft>
                <a:spcPts val="0"/>
              </a:spcAft>
              <a:buClr>
                <a:schemeClr val="dk1"/>
              </a:buClr>
              <a:buSzPts val="2400"/>
              <a:buNone/>
            </a:pPr>
            <a:endParaRPr sz="2400" dirty="0"/>
          </a:p>
        </p:txBody>
      </p:sp>
      <p:graphicFrame>
        <p:nvGraphicFramePr>
          <p:cNvPr id="501" name="Google Shape;501;p38"/>
          <p:cNvGraphicFramePr/>
          <p:nvPr/>
        </p:nvGraphicFramePr>
        <p:xfrm>
          <a:off x="883458" y="4068763"/>
          <a:ext cx="10470350" cy="2377460"/>
        </p:xfrm>
        <a:graphic>
          <a:graphicData uri="http://schemas.openxmlformats.org/drawingml/2006/table">
            <a:tbl>
              <a:tblPr firstRow="1" bandRow="1">
                <a:noFill/>
                <a:tableStyleId>{7C5F13F1-2706-41B7-A428-3EDB6E48472E}</a:tableStyleId>
              </a:tblPr>
              <a:tblGrid>
                <a:gridCol w="2589875">
                  <a:extLst>
                    <a:ext uri="{9D8B030D-6E8A-4147-A177-3AD203B41FA5}">
                      <a16:colId xmlns:a16="http://schemas.microsoft.com/office/drawing/2014/main" val="20000"/>
                    </a:ext>
                  </a:extLst>
                </a:gridCol>
                <a:gridCol w="2676700">
                  <a:extLst>
                    <a:ext uri="{9D8B030D-6E8A-4147-A177-3AD203B41FA5}">
                      <a16:colId xmlns:a16="http://schemas.microsoft.com/office/drawing/2014/main" val="20001"/>
                    </a:ext>
                  </a:extLst>
                </a:gridCol>
                <a:gridCol w="5203775">
                  <a:extLst>
                    <a:ext uri="{9D8B030D-6E8A-4147-A177-3AD203B41FA5}">
                      <a16:colId xmlns:a16="http://schemas.microsoft.com/office/drawing/2014/main" val="20002"/>
                    </a:ext>
                  </a:extLst>
                </a:gridCol>
              </a:tblGrid>
              <a:tr h="370850">
                <a:tc>
                  <a:txBody>
                    <a:bodyPr/>
                    <a:lstStyle/>
                    <a:p>
                      <a:pPr marL="0" marR="0" lvl="0" indent="0" algn="l" rtl="0">
                        <a:spcBef>
                          <a:spcPts val="0"/>
                        </a:spcBef>
                        <a:spcAft>
                          <a:spcPts val="0"/>
                        </a:spcAft>
                        <a:buNone/>
                      </a:pPr>
                      <a:r>
                        <a:rPr lang="es-MX" sz="1800"/>
                        <a:t>Nombre del indicador</a:t>
                      </a:r>
                      <a:endParaRPr sz="1800"/>
                    </a:p>
                  </a:txBody>
                  <a:tcPr marL="91450" marR="91450" marT="45725" marB="45725"/>
                </a:tc>
                <a:tc>
                  <a:txBody>
                    <a:bodyPr/>
                    <a:lstStyle/>
                    <a:p>
                      <a:pPr marL="0" marR="0" lvl="0" indent="0" algn="l" rtl="0">
                        <a:spcBef>
                          <a:spcPts val="0"/>
                        </a:spcBef>
                        <a:spcAft>
                          <a:spcPts val="0"/>
                        </a:spcAft>
                        <a:buNone/>
                      </a:pPr>
                      <a:r>
                        <a:rPr lang="es-MX" sz="1800"/>
                        <a:t>Definición mal establecida</a:t>
                      </a:r>
                      <a:endParaRPr sz="1800"/>
                    </a:p>
                  </a:txBody>
                  <a:tcPr marL="91450" marR="91450" marT="45725" marB="45725"/>
                </a:tc>
                <a:tc>
                  <a:txBody>
                    <a:bodyPr/>
                    <a:lstStyle/>
                    <a:p>
                      <a:pPr marL="0" marR="0" lvl="0" indent="0" algn="l" rtl="0">
                        <a:spcBef>
                          <a:spcPts val="0"/>
                        </a:spcBef>
                        <a:spcAft>
                          <a:spcPts val="0"/>
                        </a:spcAft>
                        <a:buNone/>
                      </a:pPr>
                      <a:r>
                        <a:rPr lang="es-MX" sz="1800"/>
                        <a:t>Definición bien establecida</a:t>
                      </a:r>
                      <a:endParaRPr sz="180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s-MX" sz="1800"/>
                        <a:t>Porcentaje de obras del fondo 3 en operación.</a:t>
                      </a:r>
                      <a:endParaRPr sz="1800"/>
                    </a:p>
                  </a:txBody>
                  <a:tcPr marL="91450" marR="91450" marT="45725" marB="45725"/>
                </a:tc>
                <a:tc>
                  <a:txBody>
                    <a:bodyPr/>
                    <a:lstStyle/>
                    <a:p>
                      <a:pPr marL="0" marR="0" lvl="0" indent="0" algn="l" rtl="0">
                        <a:spcBef>
                          <a:spcPts val="0"/>
                        </a:spcBef>
                        <a:spcAft>
                          <a:spcPts val="0"/>
                        </a:spcAft>
                        <a:buNone/>
                      </a:pPr>
                      <a:r>
                        <a:rPr lang="es-MX" sz="1800"/>
                        <a:t>Mide el porcentaje de obras apoyadas por el Fondo 3 en operación.</a:t>
                      </a:r>
                      <a:endParaRPr/>
                    </a:p>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r>
                        <a:rPr lang="es-MX" sz="1800"/>
                        <a:t>De todas  las obras  financiadas  con </a:t>
                      </a:r>
                      <a:endParaRPr/>
                    </a:p>
                    <a:p>
                      <a:pPr marL="0" marR="0" lvl="0" indent="0" algn="l" rtl="0">
                        <a:spcBef>
                          <a:spcPts val="0"/>
                        </a:spcBef>
                        <a:spcAft>
                          <a:spcPts val="0"/>
                        </a:spcAft>
                        <a:buNone/>
                      </a:pPr>
                      <a:r>
                        <a:rPr lang="es-MX" sz="1800"/>
                        <a:t>recursos  del Fondo 3,  este  indicador  mostrará qué porcentaje está  en operación. </a:t>
                      </a:r>
                      <a:endParaRPr/>
                    </a:p>
                    <a:p>
                      <a:pPr marL="0" marR="0" lvl="0" indent="0" algn="l" rtl="0">
                        <a:spcBef>
                          <a:spcPts val="0"/>
                        </a:spcBef>
                        <a:spcAft>
                          <a:spcPts val="0"/>
                        </a:spcAft>
                        <a:buNone/>
                      </a:pPr>
                      <a:r>
                        <a:rPr lang="es-MX" sz="1800"/>
                        <a:t>Se consideran todas  las obras financiadas  por el Fondo  hasta  el ejercicio fiscal correspondiente.</a:t>
                      </a:r>
                      <a:endParaRPr/>
                    </a:p>
                    <a:p>
                      <a:pPr marL="0" marR="0" lvl="0" indent="0" algn="l" rtl="0">
                        <a:spcBef>
                          <a:spcPts val="0"/>
                        </a:spcBef>
                        <a:spcAft>
                          <a:spcPts val="0"/>
                        </a:spcAft>
                        <a:buNone/>
                      </a:pPr>
                      <a:endParaRPr sz="1800"/>
                    </a:p>
                  </a:txBody>
                  <a:tcPr marL="91450" marR="91450" marT="45725" marB="45725"/>
                </a:tc>
                <a:extLst>
                  <a:ext uri="{0D108BD9-81ED-4DB2-BD59-A6C34878D82A}">
                    <a16:rowId xmlns:a16="http://schemas.microsoft.com/office/drawing/2014/main" val="10001"/>
                  </a:ext>
                </a:extLst>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Google Shape;506;p39"/>
          <p:cNvSpPr txBox="1">
            <a:spLocks noGrp="1"/>
          </p:cNvSpPr>
          <p:nvPr>
            <p:ph type="title"/>
          </p:nvPr>
        </p:nvSpPr>
        <p:spPr>
          <a:xfrm>
            <a:off x="838200" y="365126"/>
            <a:ext cx="10515600" cy="94828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Calibri"/>
              <a:buNone/>
            </a:pPr>
            <a:r>
              <a:rPr lang="es-MX" sz="3200" b="1"/>
              <a:t>Método de cálculo</a:t>
            </a:r>
            <a:endParaRPr sz="3200" b="1"/>
          </a:p>
        </p:txBody>
      </p:sp>
      <p:sp>
        <p:nvSpPr>
          <p:cNvPr id="507" name="Google Shape;507;p39"/>
          <p:cNvSpPr txBox="1">
            <a:spLocks noGrp="1"/>
          </p:cNvSpPr>
          <p:nvPr>
            <p:ph type="body" idx="1"/>
          </p:nvPr>
        </p:nvSpPr>
        <p:spPr>
          <a:xfrm>
            <a:off x="838200" y="1313412"/>
            <a:ext cx="10515600" cy="486355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s-MX" sz="2400" dirty="0"/>
              <a:t>Determina la forma en la que las variables se relacionan entre sí. </a:t>
            </a:r>
            <a:endParaRPr sz="2400" dirty="0"/>
          </a:p>
          <a:p>
            <a:pPr marL="228600" lvl="0" indent="-228600" algn="l" rtl="0">
              <a:lnSpc>
                <a:spcPct val="90000"/>
              </a:lnSpc>
              <a:spcBef>
                <a:spcPts val="1000"/>
              </a:spcBef>
              <a:spcAft>
                <a:spcPts val="0"/>
              </a:spcAft>
              <a:buClr>
                <a:schemeClr val="dk1"/>
              </a:buClr>
              <a:buSzPts val="2400"/>
              <a:buChar char="•"/>
            </a:pPr>
            <a:r>
              <a:rPr lang="es-MX" sz="2400" dirty="0"/>
              <a:t>En  la  expresión, utilizar símbolos  matemáticos  para las  expresiones aritméticas, no palabras.</a:t>
            </a:r>
            <a:endParaRPr dirty="0"/>
          </a:p>
          <a:p>
            <a:pPr marL="228600" lvl="0" indent="-228600" algn="l" rtl="0">
              <a:lnSpc>
                <a:spcPct val="90000"/>
              </a:lnSpc>
              <a:spcBef>
                <a:spcPts val="1000"/>
              </a:spcBef>
              <a:spcAft>
                <a:spcPts val="0"/>
              </a:spcAft>
              <a:buClr>
                <a:schemeClr val="dk1"/>
              </a:buClr>
              <a:buSzPts val="2400"/>
              <a:buChar char="•"/>
            </a:pPr>
            <a:r>
              <a:rPr lang="es-MX" sz="2400" dirty="0"/>
              <a:t>Expresar  de manera puntual  las  características  de las  variables y de ser necesario, el  año  y la fuente  de verificación  de  la  información  de cada  una ellas.</a:t>
            </a:r>
            <a:endParaRPr dirty="0"/>
          </a:p>
          <a:p>
            <a:pPr marL="228600" lvl="0" indent="-76200" algn="l" rtl="0">
              <a:lnSpc>
                <a:spcPct val="90000"/>
              </a:lnSpc>
              <a:spcBef>
                <a:spcPts val="1000"/>
              </a:spcBef>
              <a:spcAft>
                <a:spcPts val="0"/>
              </a:spcAft>
              <a:buClr>
                <a:schemeClr val="dk1"/>
              </a:buClr>
              <a:buSzPts val="2400"/>
              <a:buNone/>
            </a:pPr>
            <a:endParaRPr sz="2400" dirty="0"/>
          </a:p>
          <a:p>
            <a:pPr marL="0" lvl="0" indent="0" algn="l" rtl="0">
              <a:lnSpc>
                <a:spcPct val="90000"/>
              </a:lnSpc>
              <a:spcBef>
                <a:spcPts val="1000"/>
              </a:spcBef>
              <a:spcAft>
                <a:spcPts val="0"/>
              </a:spcAft>
              <a:buClr>
                <a:schemeClr val="dk1"/>
              </a:buClr>
              <a:buSzPts val="2400"/>
              <a:buNone/>
            </a:pPr>
            <a:r>
              <a:rPr lang="es-MX" sz="2400" dirty="0"/>
              <a:t>Ejemplo:</a:t>
            </a:r>
            <a:endParaRPr dirty="0"/>
          </a:p>
          <a:p>
            <a:pPr marL="0" lvl="0" indent="0" algn="l" rtl="0">
              <a:lnSpc>
                <a:spcPct val="90000"/>
              </a:lnSpc>
              <a:spcBef>
                <a:spcPts val="1000"/>
              </a:spcBef>
              <a:spcAft>
                <a:spcPts val="0"/>
              </a:spcAft>
              <a:buClr>
                <a:schemeClr val="dk1"/>
              </a:buClr>
              <a:buSzPts val="2400"/>
              <a:buNone/>
            </a:pPr>
            <a:endParaRPr sz="2400" dirty="0"/>
          </a:p>
          <a:p>
            <a:pPr marL="0" lvl="0" indent="0" algn="l" rtl="0">
              <a:lnSpc>
                <a:spcPct val="90000"/>
              </a:lnSpc>
              <a:spcBef>
                <a:spcPts val="1000"/>
              </a:spcBef>
              <a:spcAft>
                <a:spcPts val="0"/>
              </a:spcAft>
              <a:buClr>
                <a:schemeClr val="dk1"/>
              </a:buClr>
              <a:buSzPts val="2800"/>
              <a:buNone/>
            </a:pPr>
            <a:endParaRPr dirty="0"/>
          </a:p>
        </p:txBody>
      </p:sp>
      <p:graphicFrame>
        <p:nvGraphicFramePr>
          <p:cNvPr id="508" name="Google Shape;508;p39"/>
          <p:cNvGraphicFramePr/>
          <p:nvPr/>
        </p:nvGraphicFramePr>
        <p:xfrm>
          <a:off x="1450109" y="4726400"/>
          <a:ext cx="8128000" cy="1285260"/>
        </p:xfrm>
        <a:graphic>
          <a:graphicData uri="http://schemas.openxmlformats.org/drawingml/2006/table">
            <a:tbl>
              <a:tblPr firstRow="1" bandRow="1">
                <a:noFill/>
                <a:tableStyleId>{7C5F13F1-2706-41B7-A428-3EDB6E48472E}</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None/>
                      </a:pPr>
                      <a:r>
                        <a:rPr lang="es-MX" sz="1800"/>
                        <a:t>Indicador</a:t>
                      </a:r>
                      <a:endParaRPr sz="1800"/>
                    </a:p>
                  </a:txBody>
                  <a:tcPr marL="91450" marR="91450" marT="45725" marB="45725"/>
                </a:tc>
                <a:tc>
                  <a:txBody>
                    <a:bodyPr/>
                    <a:lstStyle/>
                    <a:p>
                      <a:pPr marL="0" marR="0" lvl="0" indent="0" algn="l" rtl="0">
                        <a:spcBef>
                          <a:spcPts val="0"/>
                        </a:spcBef>
                        <a:spcAft>
                          <a:spcPts val="0"/>
                        </a:spcAft>
                        <a:buNone/>
                      </a:pPr>
                      <a:r>
                        <a:rPr lang="es-MX" sz="1800"/>
                        <a:t>Método de cálculo</a:t>
                      </a:r>
                      <a:endParaRPr sz="180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s-MX" sz="1800"/>
                        <a:t>Porcentaje de atención de mujeres y  hombres  jóvenes en el programa de prevención</a:t>
                      </a:r>
                      <a:endParaRPr sz="1800"/>
                    </a:p>
                  </a:txBody>
                  <a:tcPr marL="91450" marR="91450" marT="45725" marB="45725"/>
                </a:tc>
                <a:tc>
                  <a:txBody>
                    <a:bodyPr/>
                    <a:lstStyle/>
                    <a:p>
                      <a:pPr marL="0" marR="0" lvl="0" indent="0" algn="l" rtl="0">
                        <a:spcBef>
                          <a:spcPts val="0"/>
                        </a:spcBef>
                        <a:spcAft>
                          <a:spcPts val="0"/>
                        </a:spcAft>
                        <a:buNone/>
                      </a:pPr>
                      <a:r>
                        <a:rPr lang="es-MX" sz="1800"/>
                        <a:t>(Número de mujeres y hombres  jóvenes atendidos/Población joven de 12 a 15 años en Tepic)*100</a:t>
                      </a:r>
                      <a:endParaRPr sz="1800"/>
                    </a:p>
                  </a:txBody>
                  <a:tcPr marL="91450" marR="91450" marT="45725" marB="45725"/>
                </a:tc>
                <a:extLst>
                  <a:ext uri="{0D108BD9-81ED-4DB2-BD59-A6C34878D82A}">
                    <a16:rowId xmlns:a16="http://schemas.microsoft.com/office/drawing/2014/main" val="10001"/>
                  </a:ext>
                </a:extLst>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40"/>
          <p:cNvSpPr txBox="1">
            <a:spLocks noGrp="1"/>
          </p:cNvSpPr>
          <p:nvPr>
            <p:ph type="title"/>
          </p:nvPr>
        </p:nvSpPr>
        <p:spPr>
          <a:xfrm>
            <a:off x="838200" y="110302"/>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s-MX"/>
              <a:t>Unidad de medida</a:t>
            </a:r>
            <a:endParaRPr/>
          </a:p>
        </p:txBody>
      </p:sp>
      <p:sp>
        <p:nvSpPr>
          <p:cNvPr id="514" name="Google Shape;514;p40"/>
          <p:cNvSpPr txBox="1">
            <a:spLocks noGrp="1"/>
          </p:cNvSpPr>
          <p:nvPr>
            <p:ph type="body" idx="1"/>
          </p:nvPr>
        </p:nvSpPr>
        <p:spPr>
          <a:xfrm>
            <a:off x="838200" y="1295862"/>
            <a:ext cx="10515600" cy="4797050"/>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dk1"/>
              </a:buClr>
              <a:buSzPts val="2400"/>
              <a:buNone/>
            </a:pPr>
            <a:r>
              <a:rPr lang="es-MX" sz="2400" dirty="0"/>
              <a:t>Hace referencia a la determinación  concreta  de la forma  en que se quiere  expresar el  resultado  de la medición  al aplicar el indicador.</a:t>
            </a:r>
            <a:endParaRPr dirty="0"/>
          </a:p>
          <a:p>
            <a:pPr marL="0" lvl="0" indent="0" algn="just" rtl="0">
              <a:lnSpc>
                <a:spcPct val="90000"/>
              </a:lnSpc>
              <a:spcBef>
                <a:spcPts val="1000"/>
              </a:spcBef>
              <a:spcAft>
                <a:spcPts val="0"/>
              </a:spcAft>
              <a:buClr>
                <a:schemeClr val="dk1"/>
              </a:buClr>
              <a:buSzPts val="2400"/>
              <a:buNone/>
            </a:pPr>
            <a:r>
              <a:rPr lang="es-MX" sz="2400" dirty="0"/>
              <a:t>La unidad de medida deberá corresponder, invariablemente, con el  método de cálculo  del indicador y con  los valores expresados en la línea base y las metas.</a:t>
            </a:r>
            <a:endParaRPr dirty="0"/>
          </a:p>
          <a:p>
            <a:pPr marL="0" lvl="0" indent="0" algn="just" rtl="0">
              <a:lnSpc>
                <a:spcPct val="90000"/>
              </a:lnSpc>
              <a:spcBef>
                <a:spcPts val="1000"/>
              </a:spcBef>
              <a:spcAft>
                <a:spcPts val="0"/>
              </a:spcAft>
              <a:buClr>
                <a:schemeClr val="dk1"/>
              </a:buClr>
              <a:buSzPts val="2400"/>
              <a:buNone/>
            </a:pPr>
            <a:r>
              <a:rPr lang="es-MX" sz="2400" dirty="0"/>
              <a:t>En el  caso de los  indicadores  cuyo método  de cálculo  resulta en un porcentaje, índice, proporción y, por ende, el valor de la meta esté expresado  en términos  relativos, la unidad de medida deberá  referirse a una noción  estadística, pero  no a una unidad absoluta.</a:t>
            </a:r>
            <a:endParaRPr dirty="0"/>
          </a:p>
          <a:p>
            <a:pPr marL="0" lvl="0" indent="0" algn="l" rtl="0">
              <a:lnSpc>
                <a:spcPct val="90000"/>
              </a:lnSpc>
              <a:spcBef>
                <a:spcPts val="1000"/>
              </a:spcBef>
              <a:spcAft>
                <a:spcPts val="0"/>
              </a:spcAft>
              <a:buClr>
                <a:schemeClr val="dk1"/>
              </a:buClr>
              <a:buSzPts val="2400"/>
              <a:buNone/>
            </a:pPr>
            <a:endParaRPr sz="2400" dirty="0"/>
          </a:p>
          <a:p>
            <a:pPr marL="0" lvl="0" indent="0" algn="l" rtl="0">
              <a:lnSpc>
                <a:spcPct val="90000"/>
              </a:lnSpc>
              <a:spcBef>
                <a:spcPts val="1000"/>
              </a:spcBef>
              <a:spcAft>
                <a:spcPts val="0"/>
              </a:spcAft>
              <a:buClr>
                <a:schemeClr val="dk1"/>
              </a:buClr>
              <a:buSzPts val="2400"/>
              <a:buNone/>
            </a:pPr>
            <a:r>
              <a:rPr lang="es-MX" sz="2400" dirty="0"/>
              <a:t>Ejemplo:</a:t>
            </a:r>
            <a:endParaRPr sz="2400" dirty="0"/>
          </a:p>
        </p:txBody>
      </p:sp>
      <p:graphicFrame>
        <p:nvGraphicFramePr>
          <p:cNvPr id="515" name="Google Shape;515;p40"/>
          <p:cNvGraphicFramePr/>
          <p:nvPr/>
        </p:nvGraphicFramePr>
        <p:xfrm>
          <a:off x="2314633" y="4886643"/>
          <a:ext cx="8128000" cy="1651030"/>
        </p:xfrm>
        <a:graphic>
          <a:graphicData uri="http://schemas.openxmlformats.org/drawingml/2006/table">
            <a:tbl>
              <a:tblPr firstRow="1" bandRow="1">
                <a:noFill/>
                <a:tableStyleId>{7C5F13F1-2706-41B7-A428-3EDB6E48472E}</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None/>
                      </a:pPr>
                      <a:r>
                        <a:rPr lang="es-MX" sz="1800"/>
                        <a:t>Indicador</a:t>
                      </a:r>
                      <a:endParaRPr sz="1800"/>
                    </a:p>
                  </a:txBody>
                  <a:tcPr marL="91450" marR="91450" marT="45725" marB="45725"/>
                </a:tc>
                <a:tc>
                  <a:txBody>
                    <a:bodyPr/>
                    <a:lstStyle/>
                    <a:p>
                      <a:pPr marL="0" marR="0" lvl="0" indent="0" algn="l" rtl="0">
                        <a:spcBef>
                          <a:spcPts val="0"/>
                        </a:spcBef>
                        <a:spcAft>
                          <a:spcPts val="0"/>
                        </a:spcAft>
                        <a:buNone/>
                      </a:pPr>
                      <a:r>
                        <a:rPr lang="es-MX" sz="1800"/>
                        <a:t>Unidad de medida</a:t>
                      </a:r>
                      <a:endParaRPr sz="180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s-MX" sz="1800"/>
                        <a:t>Índice de satisfacción del servicio de alumbrado público</a:t>
                      </a:r>
                      <a:endParaRPr sz="1800"/>
                    </a:p>
                  </a:txBody>
                  <a:tcPr marL="91450" marR="91450" marT="45725" marB="45725"/>
                </a:tc>
                <a:tc>
                  <a:txBody>
                    <a:bodyPr/>
                    <a:lstStyle/>
                    <a:p>
                      <a:pPr marL="0" marR="0" lvl="0" indent="0" algn="l" rtl="0">
                        <a:spcBef>
                          <a:spcPts val="0"/>
                        </a:spcBef>
                        <a:spcAft>
                          <a:spcPts val="0"/>
                        </a:spcAft>
                        <a:buNone/>
                      </a:pPr>
                      <a:r>
                        <a:rPr lang="es-MX" sz="1800"/>
                        <a:t>Índice / Cantidad</a:t>
                      </a:r>
                      <a:endParaRPr sz="180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s-MX" sz="1800"/>
                        <a:t>Porcentaje de atención reportes de luminarias </a:t>
                      </a:r>
                      <a:endParaRPr sz="1800"/>
                    </a:p>
                  </a:txBody>
                  <a:tcPr marL="91450" marR="91450" marT="45725" marB="45725"/>
                </a:tc>
                <a:tc>
                  <a:txBody>
                    <a:bodyPr/>
                    <a:lstStyle/>
                    <a:p>
                      <a:pPr marL="0" marR="0" lvl="0" indent="0" algn="l" rtl="0">
                        <a:spcBef>
                          <a:spcPts val="0"/>
                        </a:spcBef>
                        <a:spcAft>
                          <a:spcPts val="0"/>
                        </a:spcAft>
                        <a:buNone/>
                      </a:pPr>
                      <a:r>
                        <a:rPr lang="es-MX" sz="1800"/>
                        <a:t>Porcentaje</a:t>
                      </a:r>
                      <a:endParaRPr sz="1800"/>
                    </a:p>
                  </a:txBody>
                  <a:tcPr marL="91450" marR="91450" marT="45725" marB="45725"/>
                </a:tc>
                <a:extLst>
                  <a:ext uri="{0D108BD9-81ED-4DB2-BD59-A6C34878D82A}">
                    <a16:rowId xmlns:a16="http://schemas.microsoft.com/office/drawing/2014/main" val="10002"/>
                  </a:ext>
                </a:extLst>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41"/>
          <p:cNvSpPr txBox="1">
            <a:spLocks noGrp="1"/>
          </p:cNvSpPr>
          <p:nvPr>
            <p:ph type="title"/>
          </p:nvPr>
        </p:nvSpPr>
        <p:spPr>
          <a:xfrm>
            <a:off x="838200" y="198871"/>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Calibri"/>
              <a:buNone/>
            </a:pPr>
            <a:r>
              <a:rPr lang="es-MX" sz="3200" b="1"/>
              <a:t>Frecuencia de medición </a:t>
            </a:r>
            <a:endParaRPr sz="3200" b="1"/>
          </a:p>
        </p:txBody>
      </p:sp>
      <p:sp>
        <p:nvSpPr>
          <p:cNvPr id="521" name="Google Shape;521;p41"/>
          <p:cNvSpPr txBox="1">
            <a:spLocks noGrp="1"/>
          </p:cNvSpPr>
          <p:nvPr>
            <p:ph type="body" idx="1"/>
          </p:nvPr>
        </p:nvSpPr>
        <p:spPr>
          <a:xfrm>
            <a:off x="838200" y="1396538"/>
            <a:ext cx="10515600" cy="4780425"/>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ts val="2400"/>
              <a:buNone/>
            </a:pPr>
            <a:r>
              <a:rPr lang="es-MX" sz="2400" dirty="0"/>
              <a:t>Hace  referencia a la  periodicidad  en el  tiempo  con que  se realiza  la medición  del  indicador  (periodo mediciones).</a:t>
            </a:r>
            <a:endParaRPr dirty="0"/>
          </a:p>
          <a:p>
            <a:pPr marL="0" lvl="0" indent="0" algn="l" rtl="0">
              <a:lnSpc>
                <a:spcPct val="90000"/>
              </a:lnSpc>
              <a:spcBef>
                <a:spcPts val="1000"/>
              </a:spcBef>
              <a:spcAft>
                <a:spcPts val="0"/>
              </a:spcAft>
              <a:buClr>
                <a:schemeClr val="dk1"/>
              </a:buClr>
              <a:buSzPts val="2400"/>
              <a:buNone/>
            </a:pPr>
            <a:r>
              <a:rPr lang="es-MX" sz="2400" dirty="0"/>
              <a:t>Se recomienda que la periodicidad con la que se reporta la meta sea la siguiente:</a:t>
            </a:r>
            <a:endParaRPr dirty="0"/>
          </a:p>
          <a:p>
            <a:pPr marL="228600" lvl="0" indent="-228600" algn="l" rtl="0">
              <a:lnSpc>
                <a:spcPct val="90000"/>
              </a:lnSpc>
              <a:spcBef>
                <a:spcPts val="1000"/>
              </a:spcBef>
              <a:spcAft>
                <a:spcPts val="0"/>
              </a:spcAft>
              <a:buClr>
                <a:schemeClr val="dk1"/>
              </a:buClr>
              <a:buSzPts val="2400"/>
              <a:buChar char="•"/>
            </a:pPr>
            <a:r>
              <a:rPr lang="es-MX" sz="2400" dirty="0"/>
              <a:t>Fin: Anual o bienal</a:t>
            </a:r>
            <a:endParaRPr dirty="0"/>
          </a:p>
          <a:p>
            <a:pPr marL="228600" lvl="0" indent="-228600" algn="l" rtl="0">
              <a:lnSpc>
                <a:spcPct val="90000"/>
              </a:lnSpc>
              <a:spcBef>
                <a:spcPts val="1000"/>
              </a:spcBef>
              <a:spcAft>
                <a:spcPts val="0"/>
              </a:spcAft>
              <a:buClr>
                <a:schemeClr val="dk1"/>
              </a:buClr>
              <a:buSzPts val="2400"/>
              <a:buChar char="•"/>
            </a:pPr>
            <a:r>
              <a:rPr lang="es-MX" sz="2400" dirty="0"/>
              <a:t>Propósito: Anual o semestral</a:t>
            </a:r>
            <a:endParaRPr dirty="0"/>
          </a:p>
          <a:p>
            <a:pPr marL="228600" lvl="0" indent="-228600" algn="l" rtl="0">
              <a:lnSpc>
                <a:spcPct val="90000"/>
              </a:lnSpc>
              <a:spcBef>
                <a:spcPts val="1000"/>
              </a:spcBef>
              <a:spcAft>
                <a:spcPts val="0"/>
              </a:spcAft>
              <a:buClr>
                <a:schemeClr val="dk1"/>
              </a:buClr>
              <a:buSzPts val="2400"/>
              <a:buChar char="•"/>
            </a:pPr>
            <a:r>
              <a:rPr lang="es-MX" sz="2400" dirty="0"/>
              <a:t>Componente: Semestral o trimestral</a:t>
            </a:r>
            <a:endParaRPr dirty="0"/>
          </a:p>
          <a:p>
            <a:pPr marL="228600" lvl="0" indent="-228600" algn="l" rtl="0">
              <a:lnSpc>
                <a:spcPct val="90000"/>
              </a:lnSpc>
              <a:spcBef>
                <a:spcPts val="1000"/>
              </a:spcBef>
              <a:spcAft>
                <a:spcPts val="0"/>
              </a:spcAft>
              <a:buClr>
                <a:schemeClr val="dk1"/>
              </a:buClr>
              <a:buSzPts val="2400"/>
              <a:buChar char="•"/>
            </a:pPr>
            <a:r>
              <a:rPr lang="es-MX" sz="2400" dirty="0"/>
              <a:t>Actividad: Trimestral o mensual</a:t>
            </a:r>
            <a:endParaRPr dirty="0"/>
          </a:p>
          <a:p>
            <a:pPr marL="228600" lvl="0" indent="-76200" algn="l" rtl="0">
              <a:lnSpc>
                <a:spcPct val="90000"/>
              </a:lnSpc>
              <a:spcBef>
                <a:spcPts val="1000"/>
              </a:spcBef>
              <a:spcAft>
                <a:spcPts val="0"/>
              </a:spcAft>
              <a:buClr>
                <a:schemeClr val="dk1"/>
              </a:buClr>
              <a:buSzPts val="2400"/>
              <a:buNone/>
            </a:pPr>
            <a:endParaRPr sz="2400" dirty="0"/>
          </a:p>
          <a:p>
            <a:pPr marL="0" lvl="0" indent="0" algn="l" rtl="0">
              <a:lnSpc>
                <a:spcPct val="90000"/>
              </a:lnSpc>
              <a:spcBef>
                <a:spcPts val="1000"/>
              </a:spcBef>
              <a:spcAft>
                <a:spcPts val="0"/>
              </a:spcAft>
              <a:buClr>
                <a:schemeClr val="dk1"/>
              </a:buClr>
              <a:buSzPts val="2400"/>
              <a:buNone/>
            </a:pPr>
            <a:r>
              <a:rPr lang="es-MX" sz="2400" dirty="0"/>
              <a:t>Considerar:</a:t>
            </a:r>
            <a:endParaRPr dirty="0"/>
          </a:p>
          <a:p>
            <a:pPr marL="228600" lvl="0" indent="-228600" algn="l" rtl="0">
              <a:lnSpc>
                <a:spcPct val="90000"/>
              </a:lnSpc>
              <a:spcBef>
                <a:spcPts val="1000"/>
              </a:spcBef>
              <a:spcAft>
                <a:spcPts val="0"/>
              </a:spcAft>
              <a:buClr>
                <a:schemeClr val="dk1"/>
              </a:buClr>
              <a:buSzPts val="2400"/>
              <a:buChar char="•"/>
            </a:pPr>
            <a:r>
              <a:rPr lang="es-MX" sz="2400" dirty="0"/>
              <a:t>¿Con qué periodicidad disponen de los datos de las variables del indicador?</a:t>
            </a:r>
            <a:endParaRPr dirty="0"/>
          </a:p>
          <a:p>
            <a:pPr marL="228600" lvl="0" indent="-228600" algn="l" rtl="0">
              <a:lnSpc>
                <a:spcPct val="90000"/>
              </a:lnSpc>
              <a:spcBef>
                <a:spcPts val="1000"/>
              </a:spcBef>
              <a:spcAft>
                <a:spcPts val="0"/>
              </a:spcAft>
              <a:buClr>
                <a:schemeClr val="dk1"/>
              </a:buClr>
              <a:buSzPts val="2400"/>
              <a:buChar char="•"/>
            </a:pPr>
            <a:r>
              <a:rPr lang="es-MX" sz="2400" dirty="0"/>
              <a:t>¿Cuál es el cronograma de cumplimientos de las metas establecidas?</a:t>
            </a:r>
            <a:endParaRP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Calibri"/>
              <a:buNone/>
            </a:pPr>
            <a:r>
              <a:rPr lang="es-MX" sz="3200" b="1"/>
              <a:t>Línea base</a:t>
            </a:r>
            <a:endParaRPr sz="3200" b="1"/>
          </a:p>
        </p:txBody>
      </p:sp>
      <p:sp>
        <p:nvSpPr>
          <p:cNvPr id="527" name="Google Shape;527;p42"/>
          <p:cNvSpPr txBox="1">
            <a:spLocks noGrp="1"/>
          </p:cNvSpPr>
          <p:nvPr>
            <p:ph type="body" idx="1"/>
          </p:nvPr>
        </p:nvSpPr>
        <p:spPr>
          <a:xfrm>
            <a:off x="838200" y="1493116"/>
            <a:ext cx="1051560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s-MX" sz="2400" dirty="0"/>
              <a:t>Es el valor del  indicador que se establece como  punto de partida para evaluarlo y darle seguimiento.</a:t>
            </a:r>
            <a:endParaRPr dirty="0"/>
          </a:p>
          <a:p>
            <a:pPr marL="0" lvl="0" indent="0" algn="l" rtl="0">
              <a:lnSpc>
                <a:spcPct val="90000"/>
              </a:lnSpc>
              <a:spcBef>
                <a:spcPts val="1000"/>
              </a:spcBef>
              <a:spcAft>
                <a:spcPts val="0"/>
              </a:spcAft>
              <a:buClr>
                <a:schemeClr val="dk1"/>
              </a:buClr>
              <a:buSzPts val="2400"/>
              <a:buNone/>
            </a:pPr>
            <a:r>
              <a:rPr lang="es-MX" sz="2400" dirty="0"/>
              <a:t>El registro del valor de la línea base y del año al que corresponde esa medición, es obligatorio para todos los indicadores.</a:t>
            </a:r>
            <a:endParaRPr sz="2400" dirty="0"/>
          </a:p>
          <a:p>
            <a:pPr marL="0" lvl="0" indent="0" algn="l" rtl="0">
              <a:lnSpc>
                <a:spcPct val="90000"/>
              </a:lnSpc>
              <a:spcBef>
                <a:spcPts val="1000"/>
              </a:spcBef>
              <a:spcAft>
                <a:spcPts val="0"/>
              </a:spcAft>
              <a:buClr>
                <a:schemeClr val="dk1"/>
              </a:buClr>
              <a:buSzPts val="2400"/>
              <a:buNone/>
            </a:pPr>
            <a:endParaRPr sz="2400" dirty="0"/>
          </a:p>
          <a:p>
            <a:pPr marL="0" lvl="0" indent="0" algn="l" rtl="0">
              <a:lnSpc>
                <a:spcPct val="90000"/>
              </a:lnSpc>
              <a:spcBef>
                <a:spcPts val="1000"/>
              </a:spcBef>
              <a:spcAft>
                <a:spcPts val="0"/>
              </a:spcAft>
              <a:buClr>
                <a:schemeClr val="dk1"/>
              </a:buClr>
              <a:buSzPts val="2400"/>
              <a:buNone/>
            </a:pPr>
            <a:r>
              <a:rPr lang="es-MX" sz="2400" dirty="0"/>
              <a:t>Ejemplo:</a:t>
            </a:r>
            <a:endParaRPr sz="2400" dirty="0"/>
          </a:p>
        </p:txBody>
      </p:sp>
      <p:graphicFrame>
        <p:nvGraphicFramePr>
          <p:cNvPr id="528" name="Google Shape;528;p42"/>
          <p:cNvGraphicFramePr/>
          <p:nvPr/>
        </p:nvGraphicFramePr>
        <p:xfrm>
          <a:off x="1716117" y="4332923"/>
          <a:ext cx="8128000" cy="1112550"/>
        </p:xfrm>
        <a:graphic>
          <a:graphicData uri="http://schemas.openxmlformats.org/drawingml/2006/table">
            <a:tbl>
              <a:tblPr firstRow="1" bandRow="1">
                <a:noFill/>
                <a:tableStyleId>{7C5F13F1-2706-41B7-A428-3EDB6E48472E}</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gridCol w="2032000">
                  <a:extLst>
                    <a:ext uri="{9D8B030D-6E8A-4147-A177-3AD203B41FA5}">
                      <a16:colId xmlns:a16="http://schemas.microsoft.com/office/drawing/2014/main" val="20003"/>
                    </a:ext>
                  </a:extLst>
                </a:gridCol>
              </a:tblGrid>
              <a:tr h="370850">
                <a:tc>
                  <a:txBody>
                    <a:bodyPr/>
                    <a:lstStyle/>
                    <a:p>
                      <a:pPr marL="0" marR="0" lvl="0" indent="0" algn="l" rtl="0">
                        <a:spcBef>
                          <a:spcPts val="0"/>
                        </a:spcBef>
                        <a:spcAft>
                          <a:spcPts val="0"/>
                        </a:spcAft>
                        <a:buNone/>
                      </a:pPr>
                      <a:r>
                        <a:rPr lang="es-MX" sz="1800"/>
                        <a:t>Ejercicio fiscal </a:t>
                      </a:r>
                      <a:endParaRPr sz="1800"/>
                    </a:p>
                  </a:txBody>
                  <a:tcPr marL="91450" marR="91450" marT="45725" marB="45725"/>
                </a:tc>
                <a:tc>
                  <a:txBody>
                    <a:bodyPr/>
                    <a:lstStyle/>
                    <a:p>
                      <a:pPr marL="0" marR="0" lvl="0" indent="0" algn="l" rtl="0">
                        <a:spcBef>
                          <a:spcPts val="0"/>
                        </a:spcBef>
                        <a:spcAft>
                          <a:spcPts val="0"/>
                        </a:spcAft>
                        <a:buNone/>
                      </a:pPr>
                      <a:r>
                        <a:rPr lang="es-MX" sz="1800"/>
                        <a:t>Línea base</a:t>
                      </a:r>
                      <a:endParaRPr sz="1800"/>
                    </a:p>
                  </a:txBody>
                  <a:tcPr marL="91450" marR="91450" marT="45725" marB="45725"/>
                </a:tc>
                <a:tc>
                  <a:txBody>
                    <a:bodyPr/>
                    <a:lstStyle/>
                    <a:p>
                      <a:pPr marL="0" marR="0" lvl="0" indent="0" algn="l" rtl="0">
                        <a:spcBef>
                          <a:spcPts val="0"/>
                        </a:spcBef>
                        <a:spcAft>
                          <a:spcPts val="0"/>
                        </a:spcAft>
                        <a:buNone/>
                      </a:pPr>
                      <a:r>
                        <a:rPr lang="es-MX" sz="1800"/>
                        <a:t>Meta </a:t>
                      </a:r>
                      <a:endParaRPr sz="1800"/>
                    </a:p>
                  </a:txBody>
                  <a:tcPr marL="91450" marR="91450" marT="45725" marB="45725"/>
                </a:tc>
                <a:tc>
                  <a:txBody>
                    <a:bodyPr/>
                    <a:lstStyle/>
                    <a:p>
                      <a:pPr marL="0" marR="0" lvl="0" indent="0" algn="l" rtl="0">
                        <a:spcBef>
                          <a:spcPts val="0"/>
                        </a:spcBef>
                        <a:spcAft>
                          <a:spcPts val="0"/>
                        </a:spcAft>
                        <a:buNone/>
                      </a:pPr>
                      <a:r>
                        <a:rPr lang="es-MX" sz="1800"/>
                        <a:t>Resultado </a:t>
                      </a:r>
                      <a:endParaRPr sz="180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s-MX" sz="1800"/>
                        <a:t>2025</a:t>
                      </a:r>
                      <a:endParaRPr sz="1800"/>
                    </a:p>
                  </a:txBody>
                  <a:tcPr marL="91450" marR="91450" marT="45725" marB="45725"/>
                </a:tc>
                <a:tc>
                  <a:txBody>
                    <a:bodyPr/>
                    <a:lstStyle/>
                    <a:p>
                      <a:pPr marL="0" marR="0" lvl="0" indent="0" algn="l" rtl="0">
                        <a:spcBef>
                          <a:spcPts val="0"/>
                        </a:spcBef>
                        <a:spcAft>
                          <a:spcPts val="0"/>
                        </a:spcAft>
                        <a:buNone/>
                      </a:pPr>
                      <a:r>
                        <a:rPr lang="es-MX" sz="1800"/>
                        <a:t>8</a:t>
                      </a:r>
                      <a:endParaRPr sz="1800"/>
                    </a:p>
                  </a:txBody>
                  <a:tcPr marL="91450" marR="91450" marT="45725" marB="45725"/>
                </a:tc>
                <a:tc>
                  <a:txBody>
                    <a:bodyPr/>
                    <a:lstStyle/>
                    <a:p>
                      <a:pPr marL="0" marR="0" lvl="0" indent="0" algn="l" rtl="0">
                        <a:spcBef>
                          <a:spcPts val="0"/>
                        </a:spcBef>
                        <a:spcAft>
                          <a:spcPts val="0"/>
                        </a:spcAft>
                        <a:buNone/>
                      </a:pPr>
                      <a:r>
                        <a:rPr lang="es-MX" sz="1800"/>
                        <a:t>10</a:t>
                      </a:r>
                      <a:endParaRPr sz="1800"/>
                    </a:p>
                  </a:txBody>
                  <a:tcPr marL="91450" marR="91450" marT="45725" marB="45725"/>
                </a:tc>
                <a:tc>
                  <a:txBody>
                    <a:bodyPr/>
                    <a:lstStyle/>
                    <a:p>
                      <a:pPr marL="0" marR="0" lvl="0" indent="0" algn="l" rtl="0">
                        <a:spcBef>
                          <a:spcPts val="0"/>
                        </a:spcBef>
                        <a:spcAft>
                          <a:spcPts val="0"/>
                        </a:spcAft>
                        <a:buNone/>
                      </a:pPr>
                      <a:r>
                        <a:rPr lang="es-MX" sz="1800"/>
                        <a:t>9</a:t>
                      </a:r>
                      <a:endParaRPr sz="180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s-MX" sz="1800"/>
                        <a:t>2026</a:t>
                      </a:r>
                      <a:endParaRPr sz="1800"/>
                    </a:p>
                  </a:txBody>
                  <a:tcPr marL="91450" marR="91450" marT="45725" marB="45725"/>
                </a:tc>
                <a:tc>
                  <a:txBody>
                    <a:bodyPr/>
                    <a:lstStyle/>
                    <a:p>
                      <a:pPr marL="0" marR="0" lvl="0" indent="0" algn="l" rtl="0">
                        <a:spcBef>
                          <a:spcPts val="0"/>
                        </a:spcBef>
                        <a:spcAft>
                          <a:spcPts val="0"/>
                        </a:spcAft>
                        <a:buNone/>
                      </a:pPr>
                      <a:r>
                        <a:rPr lang="es-MX" sz="1800"/>
                        <a:t>9</a:t>
                      </a:r>
                      <a:endParaRPr sz="1800"/>
                    </a:p>
                  </a:txBody>
                  <a:tcPr marL="91450" marR="91450" marT="45725" marB="45725"/>
                </a:tc>
                <a:tc>
                  <a:txBody>
                    <a:bodyPr/>
                    <a:lstStyle/>
                    <a:p>
                      <a:pPr marL="0" marR="0" lvl="0" indent="0" algn="l" rtl="0">
                        <a:spcBef>
                          <a:spcPts val="0"/>
                        </a:spcBef>
                        <a:spcAft>
                          <a:spcPts val="0"/>
                        </a:spcAft>
                        <a:buNone/>
                      </a:pPr>
                      <a:r>
                        <a:rPr lang="es-MX" sz="1800"/>
                        <a:t>15</a:t>
                      </a:r>
                      <a:endParaRPr sz="1800"/>
                    </a:p>
                  </a:txBody>
                  <a:tcPr marL="91450" marR="91450" marT="45725" marB="45725"/>
                </a:tc>
                <a:tc>
                  <a:txBody>
                    <a:bodyPr/>
                    <a:lstStyle/>
                    <a:p>
                      <a:pPr marL="0" marR="0" lvl="0" indent="0" algn="l" rtl="0">
                        <a:spcBef>
                          <a:spcPts val="0"/>
                        </a:spcBef>
                        <a:spcAft>
                          <a:spcPts val="0"/>
                        </a:spcAft>
                        <a:buNone/>
                      </a:pPr>
                      <a:r>
                        <a:rPr lang="es-MX" sz="1800"/>
                        <a:t>En curso</a:t>
                      </a:r>
                      <a:endParaRPr sz="1800"/>
                    </a:p>
                  </a:txBody>
                  <a:tcPr marL="91450" marR="91450" marT="45725" marB="45725"/>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sp>
        <p:nvSpPr>
          <p:cNvPr id="533" name="Google Shape;533;p4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Calibri"/>
              <a:buNone/>
            </a:pPr>
            <a:r>
              <a:rPr lang="es-MX" sz="3200" b="1"/>
              <a:t>Meta </a:t>
            </a:r>
            <a:endParaRPr sz="3200" b="1"/>
          </a:p>
        </p:txBody>
      </p:sp>
      <p:sp>
        <p:nvSpPr>
          <p:cNvPr id="534" name="Google Shape;534;p43"/>
          <p:cNvSpPr txBox="1">
            <a:spLocks noGrp="1"/>
          </p:cNvSpPr>
          <p:nvPr>
            <p:ph type="body" idx="1"/>
          </p:nvPr>
        </p:nvSpPr>
        <p:spPr>
          <a:xfrm>
            <a:off x="838200" y="1690688"/>
            <a:ext cx="10515600" cy="4351338"/>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ts val="2800"/>
              <a:buNone/>
            </a:pPr>
            <a:r>
              <a:rPr lang="es-MX" dirty="0"/>
              <a:t>Permiten  establecer  límites o niveles  máximos  de logro, comunican  el  nivel de desempeño esperado por  la administración, y enfocar hacia la mejora.</a:t>
            </a:r>
            <a:endParaRPr dirty="0"/>
          </a:p>
          <a:p>
            <a:pPr marL="0" lvl="0" indent="0" algn="l" rtl="0">
              <a:lnSpc>
                <a:spcPct val="90000"/>
              </a:lnSpc>
              <a:spcBef>
                <a:spcPts val="1000"/>
              </a:spcBef>
              <a:spcAft>
                <a:spcPts val="0"/>
              </a:spcAft>
              <a:buClr>
                <a:schemeClr val="dk1"/>
              </a:buClr>
              <a:buSzPts val="2800"/>
              <a:buNone/>
            </a:pPr>
            <a:endParaRPr dirty="0"/>
          </a:p>
          <a:p>
            <a:pPr marL="0" lvl="0" indent="0" algn="l" rtl="0">
              <a:lnSpc>
                <a:spcPct val="90000"/>
              </a:lnSpc>
              <a:spcBef>
                <a:spcPts val="1000"/>
              </a:spcBef>
              <a:spcAft>
                <a:spcPts val="0"/>
              </a:spcAft>
              <a:buClr>
                <a:schemeClr val="dk1"/>
              </a:buClr>
              <a:buSzPts val="2800"/>
              <a:buNone/>
            </a:pPr>
            <a:r>
              <a:rPr lang="es-MX" dirty="0"/>
              <a:t>Se debe considerar:</a:t>
            </a:r>
            <a:endParaRPr dirty="0"/>
          </a:p>
          <a:p>
            <a:pPr marL="228600" lvl="0" indent="-228600" algn="l" rtl="0">
              <a:lnSpc>
                <a:spcPct val="90000"/>
              </a:lnSpc>
              <a:spcBef>
                <a:spcPts val="1000"/>
              </a:spcBef>
              <a:spcAft>
                <a:spcPts val="0"/>
              </a:spcAft>
              <a:buClr>
                <a:schemeClr val="dk1"/>
              </a:buClr>
              <a:buSzPts val="2800"/>
              <a:buChar char="•"/>
            </a:pPr>
            <a:r>
              <a:rPr lang="es-MX" dirty="0"/>
              <a:t>Que sean cuantificables.</a:t>
            </a:r>
            <a:endParaRPr dirty="0"/>
          </a:p>
          <a:p>
            <a:pPr marL="228600" lvl="0" indent="-228600" algn="l" rtl="0">
              <a:lnSpc>
                <a:spcPct val="90000"/>
              </a:lnSpc>
              <a:spcBef>
                <a:spcPts val="1000"/>
              </a:spcBef>
              <a:spcAft>
                <a:spcPts val="0"/>
              </a:spcAft>
              <a:buClr>
                <a:schemeClr val="dk1"/>
              </a:buClr>
              <a:buSzPts val="2800"/>
              <a:buChar char="•"/>
            </a:pPr>
            <a:r>
              <a:rPr lang="es-MX" dirty="0"/>
              <a:t>Que estén relacionadas con el objetivo.</a:t>
            </a:r>
            <a:endParaRPr dirty="0"/>
          </a:p>
          <a:p>
            <a:pPr marL="228600" lvl="0" indent="-228600" algn="l" rtl="0">
              <a:lnSpc>
                <a:spcPct val="90000"/>
              </a:lnSpc>
              <a:spcBef>
                <a:spcPts val="1000"/>
              </a:spcBef>
              <a:spcAft>
                <a:spcPts val="0"/>
              </a:spcAft>
              <a:buClr>
                <a:schemeClr val="dk1"/>
              </a:buClr>
              <a:buSzPts val="2800"/>
              <a:buChar char="•"/>
            </a:pPr>
            <a:r>
              <a:rPr lang="es-MX" dirty="0"/>
              <a:t>Estar orientada a mejorar en forma significativa los resultados e impactos del desempeño, debe ser retadora.</a:t>
            </a:r>
            <a:endParaRPr dirty="0"/>
          </a:p>
          <a:p>
            <a:pPr marL="228600" lvl="0" indent="-228600" algn="l" rtl="0">
              <a:lnSpc>
                <a:spcPct val="90000"/>
              </a:lnSpc>
              <a:spcBef>
                <a:spcPts val="1000"/>
              </a:spcBef>
              <a:spcAft>
                <a:spcPts val="0"/>
              </a:spcAft>
              <a:buClr>
                <a:schemeClr val="dk1"/>
              </a:buClr>
              <a:buSzPts val="2800"/>
              <a:buChar char="•"/>
            </a:pPr>
            <a:r>
              <a:rPr lang="es-MX" dirty="0"/>
              <a:t>Ser realista a los plazos y a los recursos humanos y financieros.</a:t>
            </a:r>
            <a:endParaRPr dirty="0"/>
          </a:p>
          <a:p>
            <a:pPr marL="0" lvl="0" indent="0" algn="l" rtl="0">
              <a:lnSpc>
                <a:spcPct val="90000"/>
              </a:lnSpc>
              <a:spcBef>
                <a:spcPts val="1000"/>
              </a:spcBef>
              <a:spcAft>
                <a:spcPts val="0"/>
              </a:spcAft>
              <a:buClr>
                <a:schemeClr val="dk1"/>
              </a:buClr>
              <a:buSzPts val="2800"/>
              <a:buNone/>
            </a:pPr>
            <a:endParaRP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Calibri"/>
              <a:buNone/>
            </a:pPr>
            <a:r>
              <a:rPr lang="es-MX" sz="3200" b="1"/>
              <a:t>Sentido del indicador </a:t>
            </a:r>
            <a:endParaRPr sz="3200" b="1"/>
          </a:p>
        </p:txBody>
      </p:sp>
      <p:sp>
        <p:nvSpPr>
          <p:cNvPr id="540" name="Google Shape;540;p44"/>
          <p:cNvSpPr txBox="1">
            <a:spLocks noGrp="1"/>
          </p:cNvSpPr>
          <p:nvPr>
            <p:ph type="body" idx="1"/>
          </p:nvPr>
        </p:nvSpPr>
        <p:spPr>
          <a:xfrm>
            <a:off x="838200" y="1493115"/>
            <a:ext cx="1051560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s-MX" sz="2400" dirty="0"/>
              <a:t>Hace referencia a la dirección  que debe tener el comportamiento  del indicador para identificar cuando su desempeño  es positivo o negativo. </a:t>
            </a:r>
            <a:endParaRPr dirty="0"/>
          </a:p>
          <a:p>
            <a:pPr marL="0" lvl="0" indent="0" algn="l" rtl="0">
              <a:lnSpc>
                <a:spcPct val="90000"/>
              </a:lnSpc>
              <a:spcBef>
                <a:spcPts val="1000"/>
              </a:spcBef>
              <a:spcAft>
                <a:spcPts val="0"/>
              </a:spcAft>
              <a:buClr>
                <a:schemeClr val="dk1"/>
              </a:buClr>
              <a:buSzPts val="2400"/>
              <a:buNone/>
            </a:pPr>
            <a:r>
              <a:rPr lang="es-MX" sz="2400" dirty="0"/>
              <a:t>Puede tener un sentido descendente o ascendente:</a:t>
            </a:r>
            <a:endParaRPr dirty="0"/>
          </a:p>
          <a:p>
            <a:pPr marL="228600" lvl="0" indent="-228600" algn="l" rtl="0">
              <a:lnSpc>
                <a:spcPct val="90000"/>
              </a:lnSpc>
              <a:spcBef>
                <a:spcPts val="1000"/>
              </a:spcBef>
              <a:spcAft>
                <a:spcPts val="0"/>
              </a:spcAft>
              <a:buClr>
                <a:schemeClr val="dk1"/>
              </a:buClr>
              <a:buSzPts val="2400"/>
              <a:buChar char="•"/>
            </a:pPr>
            <a:r>
              <a:rPr lang="es-MX" sz="2400" dirty="0"/>
              <a:t>Cuando  el sentido es </a:t>
            </a:r>
            <a:r>
              <a:rPr lang="es-MX" sz="2400" b="1" dirty="0"/>
              <a:t>ascendente</a:t>
            </a:r>
            <a:r>
              <a:rPr lang="es-MX" sz="2400" dirty="0"/>
              <a:t>, la meta siempre será mayor que la línea base.</a:t>
            </a:r>
            <a:endParaRPr dirty="0"/>
          </a:p>
          <a:p>
            <a:pPr marL="228600" lvl="0" indent="-228600" algn="l" rtl="0">
              <a:lnSpc>
                <a:spcPct val="90000"/>
              </a:lnSpc>
              <a:spcBef>
                <a:spcPts val="1000"/>
              </a:spcBef>
              <a:spcAft>
                <a:spcPts val="0"/>
              </a:spcAft>
              <a:buClr>
                <a:schemeClr val="dk1"/>
              </a:buClr>
              <a:buSzPts val="2400"/>
              <a:buChar char="•"/>
            </a:pPr>
            <a:r>
              <a:rPr lang="es-MX" sz="2400" dirty="0"/>
              <a:t>Cuando  el sentido  es </a:t>
            </a:r>
            <a:r>
              <a:rPr lang="es-MX" sz="2400" b="1" dirty="0"/>
              <a:t>descendente</a:t>
            </a:r>
            <a:r>
              <a:rPr lang="es-MX" sz="2400" dirty="0"/>
              <a:t>, la meta siempre  será  menor que la línea base. </a:t>
            </a:r>
            <a:endParaRPr dirty="0"/>
          </a:p>
          <a:p>
            <a:pPr marL="0" lvl="0" indent="0" algn="l" rtl="0">
              <a:lnSpc>
                <a:spcPct val="90000"/>
              </a:lnSpc>
              <a:spcBef>
                <a:spcPts val="1000"/>
              </a:spcBef>
              <a:spcAft>
                <a:spcPts val="0"/>
              </a:spcAft>
              <a:buClr>
                <a:schemeClr val="dk1"/>
              </a:buClr>
              <a:buSzPts val="2400"/>
              <a:buNone/>
            </a:pPr>
            <a:r>
              <a:rPr lang="es-MX" sz="2400" dirty="0"/>
              <a:t>Ejemplo:</a:t>
            </a:r>
            <a:endParaRPr dirty="0"/>
          </a:p>
          <a:p>
            <a:pPr marL="0" lvl="0" indent="0" algn="l" rtl="0">
              <a:lnSpc>
                <a:spcPct val="90000"/>
              </a:lnSpc>
              <a:spcBef>
                <a:spcPts val="1000"/>
              </a:spcBef>
              <a:spcAft>
                <a:spcPts val="0"/>
              </a:spcAft>
              <a:buClr>
                <a:schemeClr val="dk1"/>
              </a:buClr>
              <a:buSzPts val="2800"/>
              <a:buNone/>
            </a:pPr>
            <a:endParaRPr dirty="0"/>
          </a:p>
        </p:txBody>
      </p:sp>
      <p:graphicFrame>
        <p:nvGraphicFramePr>
          <p:cNvPr id="541" name="Google Shape;541;p44"/>
          <p:cNvGraphicFramePr/>
          <p:nvPr/>
        </p:nvGraphicFramePr>
        <p:xfrm>
          <a:off x="1915620" y="4682057"/>
          <a:ext cx="8741325" cy="1381790"/>
        </p:xfrm>
        <a:graphic>
          <a:graphicData uri="http://schemas.openxmlformats.org/drawingml/2006/table">
            <a:tbl>
              <a:tblPr firstRow="1" bandRow="1">
                <a:noFill/>
                <a:tableStyleId>{7C5F13F1-2706-41B7-A428-3EDB6E48472E}</a:tableStyleId>
              </a:tblPr>
              <a:tblGrid>
                <a:gridCol w="3214425">
                  <a:extLst>
                    <a:ext uri="{9D8B030D-6E8A-4147-A177-3AD203B41FA5}">
                      <a16:colId xmlns:a16="http://schemas.microsoft.com/office/drawing/2014/main" val="20000"/>
                    </a:ext>
                  </a:extLst>
                </a:gridCol>
                <a:gridCol w="1453650">
                  <a:extLst>
                    <a:ext uri="{9D8B030D-6E8A-4147-A177-3AD203B41FA5}">
                      <a16:colId xmlns:a16="http://schemas.microsoft.com/office/drawing/2014/main" val="20001"/>
                    </a:ext>
                  </a:extLst>
                </a:gridCol>
                <a:gridCol w="1496300">
                  <a:extLst>
                    <a:ext uri="{9D8B030D-6E8A-4147-A177-3AD203B41FA5}">
                      <a16:colId xmlns:a16="http://schemas.microsoft.com/office/drawing/2014/main" val="20002"/>
                    </a:ext>
                  </a:extLst>
                </a:gridCol>
                <a:gridCol w="2576950">
                  <a:extLst>
                    <a:ext uri="{9D8B030D-6E8A-4147-A177-3AD203B41FA5}">
                      <a16:colId xmlns:a16="http://schemas.microsoft.com/office/drawing/2014/main" val="20003"/>
                    </a:ext>
                  </a:extLst>
                </a:gridCol>
              </a:tblGrid>
              <a:tr h="370850">
                <a:tc>
                  <a:txBody>
                    <a:bodyPr/>
                    <a:lstStyle/>
                    <a:p>
                      <a:pPr marL="0" marR="0" lvl="0" indent="0" algn="l" rtl="0">
                        <a:spcBef>
                          <a:spcPts val="0"/>
                        </a:spcBef>
                        <a:spcAft>
                          <a:spcPts val="0"/>
                        </a:spcAft>
                        <a:buNone/>
                      </a:pPr>
                      <a:r>
                        <a:rPr lang="es-MX" sz="1800"/>
                        <a:t>Indicador </a:t>
                      </a:r>
                      <a:endParaRPr sz="1800"/>
                    </a:p>
                  </a:txBody>
                  <a:tcPr marL="91450" marR="91450" marT="45725" marB="45725"/>
                </a:tc>
                <a:tc>
                  <a:txBody>
                    <a:bodyPr/>
                    <a:lstStyle/>
                    <a:p>
                      <a:pPr marL="0" marR="0" lvl="0" indent="0" algn="l" rtl="0">
                        <a:spcBef>
                          <a:spcPts val="0"/>
                        </a:spcBef>
                        <a:spcAft>
                          <a:spcPts val="0"/>
                        </a:spcAft>
                        <a:buNone/>
                      </a:pPr>
                      <a:r>
                        <a:rPr lang="es-MX" sz="1800"/>
                        <a:t>Línea base</a:t>
                      </a:r>
                      <a:endParaRPr sz="1800"/>
                    </a:p>
                  </a:txBody>
                  <a:tcPr marL="91450" marR="91450" marT="45725" marB="45725"/>
                </a:tc>
                <a:tc>
                  <a:txBody>
                    <a:bodyPr/>
                    <a:lstStyle/>
                    <a:p>
                      <a:pPr marL="0" marR="0" lvl="0" indent="0" algn="l" rtl="0">
                        <a:spcBef>
                          <a:spcPts val="0"/>
                        </a:spcBef>
                        <a:spcAft>
                          <a:spcPts val="0"/>
                        </a:spcAft>
                        <a:buNone/>
                      </a:pPr>
                      <a:r>
                        <a:rPr lang="es-MX" sz="1800"/>
                        <a:t>Meta </a:t>
                      </a:r>
                      <a:endParaRPr sz="1800"/>
                    </a:p>
                  </a:txBody>
                  <a:tcPr marL="91450" marR="91450" marT="45725" marB="45725"/>
                </a:tc>
                <a:tc>
                  <a:txBody>
                    <a:bodyPr/>
                    <a:lstStyle/>
                    <a:p>
                      <a:pPr marL="0" marR="0" lvl="0" indent="0" algn="l" rtl="0">
                        <a:spcBef>
                          <a:spcPts val="0"/>
                        </a:spcBef>
                        <a:spcAft>
                          <a:spcPts val="0"/>
                        </a:spcAft>
                        <a:buNone/>
                      </a:pPr>
                      <a:r>
                        <a:rPr lang="es-MX" sz="1800"/>
                        <a:t>Sentido </a:t>
                      </a:r>
                      <a:endParaRPr sz="180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s-MX" sz="1800"/>
                        <a:t>Porcentaje de cobertura de vacunación antirrábica </a:t>
                      </a:r>
                      <a:endParaRPr sz="1800"/>
                    </a:p>
                  </a:txBody>
                  <a:tcPr marL="91450" marR="91450" marT="45725" marB="45725"/>
                </a:tc>
                <a:tc>
                  <a:txBody>
                    <a:bodyPr/>
                    <a:lstStyle/>
                    <a:p>
                      <a:pPr marL="0" marR="0" lvl="0" indent="0" algn="l" rtl="0">
                        <a:spcBef>
                          <a:spcPts val="0"/>
                        </a:spcBef>
                        <a:spcAft>
                          <a:spcPts val="0"/>
                        </a:spcAft>
                        <a:buNone/>
                      </a:pPr>
                      <a:r>
                        <a:rPr lang="es-MX" sz="1800"/>
                        <a:t>70%</a:t>
                      </a:r>
                      <a:endParaRPr sz="1800"/>
                    </a:p>
                  </a:txBody>
                  <a:tcPr marL="91450" marR="91450" marT="45725" marB="45725"/>
                </a:tc>
                <a:tc>
                  <a:txBody>
                    <a:bodyPr/>
                    <a:lstStyle/>
                    <a:p>
                      <a:pPr marL="0" marR="0" lvl="0" indent="0" algn="l" rtl="0">
                        <a:spcBef>
                          <a:spcPts val="0"/>
                        </a:spcBef>
                        <a:spcAft>
                          <a:spcPts val="0"/>
                        </a:spcAft>
                        <a:buNone/>
                      </a:pPr>
                      <a:r>
                        <a:rPr lang="es-MX" sz="1800"/>
                        <a:t>80%</a:t>
                      </a:r>
                      <a:endParaRPr sz="1800"/>
                    </a:p>
                  </a:txBody>
                  <a:tcPr marL="91450" marR="91450" marT="45725" marB="45725"/>
                </a:tc>
                <a:tc>
                  <a:txBody>
                    <a:bodyPr/>
                    <a:lstStyle/>
                    <a:p>
                      <a:pPr marL="0" marR="0" lvl="0" indent="0" algn="l" rtl="0">
                        <a:spcBef>
                          <a:spcPts val="0"/>
                        </a:spcBef>
                        <a:spcAft>
                          <a:spcPts val="0"/>
                        </a:spcAft>
                        <a:buNone/>
                      </a:pPr>
                      <a:r>
                        <a:rPr lang="es-MX" sz="1800"/>
                        <a:t>Ascendente </a:t>
                      </a:r>
                      <a:endParaRPr sz="180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s-MX" sz="1800"/>
                        <a:t>Porcentaje de accidentes viales</a:t>
                      </a:r>
                      <a:endParaRPr sz="1800"/>
                    </a:p>
                  </a:txBody>
                  <a:tcPr marL="91450" marR="91450" marT="45725" marB="45725"/>
                </a:tc>
                <a:tc>
                  <a:txBody>
                    <a:bodyPr/>
                    <a:lstStyle/>
                    <a:p>
                      <a:pPr marL="0" marR="0" lvl="0" indent="0" algn="l" rtl="0">
                        <a:spcBef>
                          <a:spcPts val="0"/>
                        </a:spcBef>
                        <a:spcAft>
                          <a:spcPts val="0"/>
                        </a:spcAft>
                        <a:buNone/>
                      </a:pPr>
                      <a:r>
                        <a:rPr lang="es-MX" sz="1800"/>
                        <a:t>5%</a:t>
                      </a:r>
                      <a:endParaRPr sz="1800"/>
                    </a:p>
                  </a:txBody>
                  <a:tcPr marL="91450" marR="91450" marT="45725" marB="45725"/>
                </a:tc>
                <a:tc>
                  <a:txBody>
                    <a:bodyPr/>
                    <a:lstStyle/>
                    <a:p>
                      <a:pPr marL="0" marR="0" lvl="0" indent="0" algn="l" rtl="0">
                        <a:spcBef>
                          <a:spcPts val="0"/>
                        </a:spcBef>
                        <a:spcAft>
                          <a:spcPts val="0"/>
                        </a:spcAft>
                        <a:buNone/>
                      </a:pPr>
                      <a:r>
                        <a:rPr lang="es-MX" sz="1800"/>
                        <a:t>0%</a:t>
                      </a:r>
                      <a:endParaRPr sz="1800"/>
                    </a:p>
                  </a:txBody>
                  <a:tcPr marL="91450" marR="91450" marT="45725" marB="45725"/>
                </a:tc>
                <a:tc>
                  <a:txBody>
                    <a:bodyPr/>
                    <a:lstStyle/>
                    <a:p>
                      <a:pPr marL="0" marR="0" lvl="0" indent="0" algn="l" rtl="0">
                        <a:spcBef>
                          <a:spcPts val="0"/>
                        </a:spcBef>
                        <a:spcAft>
                          <a:spcPts val="0"/>
                        </a:spcAft>
                        <a:buNone/>
                      </a:pPr>
                      <a:r>
                        <a:rPr lang="es-MX" sz="1800"/>
                        <a:t>Descendente </a:t>
                      </a:r>
                      <a:endParaRPr sz="1800"/>
                    </a:p>
                  </a:txBody>
                  <a:tcPr marL="91450" marR="91450" marT="45725" marB="45725"/>
                </a:tc>
                <a:extLst>
                  <a:ext uri="{0D108BD9-81ED-4DB2-BD59-A6C34878D82A}">
                    <a16:rowId xmlns:a16="http://schemas.microsoft.com/office/drawing/2014/main" val="10002"/>
                  </a:ext>
                </a:extLst>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sp>
        <p:nvSpPr>
          <p:cNvPr id="546" name="Google Shape;546;p45"/>
          <p:cNvSpPr txBox="1">
            <a:spLocks noGrp="1"/>
          </p:cNvSpPr>
          <p:nvPr>
            <p:ph type="title"/>
          </p:nvPr>
        </p:nvSpPr>
        <p:spPr>
          <a:xfrm>
            <a:off x="838200" y="365126"/>
            <a:ext cx="10515600" cy="101478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Calibri"/>
              <a:buNone/>
            </a:pPr>
            <a:r>
              <a:rPr lang="es-MX" sz="3200" b="1"/>
              <a:t>Parámetros de semaforización </a:t>
            </a:r>
            <a:endParaRPr sz="3200" b="1"/>
          </a:p>
        </p:txBody>
      </p:sp>
      <p:sp>
        <p:nvSpPr>
          <p:cNvPr id="547" name="Google Shape;547;p45"/>
          <p:cNvSpPr txBox="1">
            <a:spLocks noGrp="1"/>
          </p:cNvSpPr>
          <p:nvPr>
            <p:ph type="body" idx="1"/>
          </p:nvPr>
        </p:nvSpPr>
        <p:spPr>
          <a:xfrm>
            <a:off x="838200" y="1379914"/>
            <a:ext cx="10515600" cy="479704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s-MX"/>
              <a:t>Para  poder dar seguimiento, realizar  la evaluación adecuada y  contar con elementos  para  la toma de decisiones, deberán  establecerse  los  parámetros de semaforización  que identifiquen  si el cumplimiento del  indicador fue el adecuado o esperado.</a:t>
            </a:r>
            <a:endParaRPr/>
          </a:p>
          <a:p>
            <a:pPr marL="0" lvl="0" indent="0" algn="l" rtl="0">
              <a:lnSpc>
                <a:spcPct val="90000"/>
              </a:lnSpc>
              <a:spcBef>
                <a:spcPts val="1000"/>
              </a:spcBef>
              <a:spcAft>
                <a:spcPts val="0"/>
              </a:spcAft>
              <a:buClr>
                <a:schemeClr val="dk1"/>
              </a:buClr>
              <a:buSzPts val="2800"/>
              <a:buNone/>
            </a:pPr>
            <a:endParaRPr/>
          </a:p>
        </p:txBody>
      </p:sp>
      <p:sp>
        <p:nvSpPr>
          <p:cNvPr id="548" name="Google Shape;548;p45"/>
          <p:cNvSpPr/>
          <p:nvPr/>
        </p:nvSpPr>
        <p:spPr>
          <a:xfrm>
            <a:off x="1695796" y="3773978"/>
            <a:ext cx="2011680" cy="1064029"/>
          </a:xfrm>
          <a:prstGeom prst="rect">
            <a:avLst/>
          </a:prstGeom>
          <a:solidFill>
            <a:srgbClr val="92D050"/>
          </a:solidFill>
          <a:ln w="12700" cap="flat" cmpd="sng">
            <a:solidFill>
              <a:srgbClr val="92D05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a:solidFill>
                  <a:schemeClr val="lt1"/>
                </a:solidFill>
                <a:latin typeface="Calibri"/>
                <a:ea typeface="Calibri"/>
                <a:cs typeface="Calibri"/>
                <a:sym typeface="Calibri"/>
              </a:rPr>
              <a:t>Aceptable </a:t>
            </a:r>
            <a:endParaRPr sz="1800">
              <a:solidFill>
                <a:schemeClr val="lt1"/>
              </a:solidFill>
              <a:latin typeface="Calibri"/>
              <a:ea typeface="Calibri"/>
              <a:cs typeface="Calibri"/>
              <a:sym typeface="Calibri"/>
            </a:endParaRPr>
          </a:p>
        </p:txBody>
      </p:sp>
      <p:sp>
        <p:nvSpPr>
          <p:cNvPr id="549" name="Google Shape;549;p45"/>
          <p:cNvSpPr/>
          <p:nvPr/>
        </p:nvSpPr>
        <p:spPr>
          <a:xfrm>
            <a:off x="4391890" y="3773978"/>
            <a:ext cx="2011680" cy="1064029"/>
          </a:xfrm>
          <a:prstGeom prst="rect">
            <a:avLst/>
          </a:prstGeom>
          <a:solidFill>
            <a:srgbClr val="FED047"/>
          </a:solidFill>
          <a:ln w="12700" cap="flat" cmpd="sng">
            <a:solidFill>
              <a:srgbClr val="FFEFC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a:solidFill>
                  <a:schemeClr val="lt1"/>
                </a:solidFill>
                <a:latin typeface="Calibri"/>
                <a:ea typeface="Calibri"/>
                <a:cs typeface="Calibri"/>
                <a:sym typeface="Calibri"/>
              </a:rPr>
              <a:t>Con riesgo </a:t>
            </a:r>
            <a:endParaRPr sz="1800">
              <a:solidFill>
                <a:schemeClr val="lt1"/>
              </a:solidFill>
              <a:latin typeface="Calibri"/>
              <a:ea typeface="Calibri"/>
              <a:cs typeface="Calibri"/>
              <a:sym typeface="Calibri"/>
            </a:endParaRPr>
          </a:p>
        </p:txBody>
      </p:sp>
      <p:sp>
        <p:nvSpPr>
          <p:cNvPr id="550" name="Google Shape;550;p45"/>
          <p:cNvSpPr/>
          <p:nvPr/>
        </p:nvSpPr>
        <p:spPr>
          <a:xfrm>
            <a:off x="7087984" y="3773978"/>
            <a:ext cx="2011680" cy="1064029"/>
          </a:xfrm>
          <a:prstGeom prst="rect">
            <a:avLst/>
          </a:prstGeom>
          <a:solidFill>
            <a:schemeClr val="accent1"/>
          </a:solidFill>
          <a:ln w="12700" cap="flat" cmpd="sng">
            <a:solidFill>
              <a:srgbClr val="A93718"/>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a:solidFill>
                  <a:schemeClr val="lt1"/>
                </a:solidFill>
                <a:latin typeface="Calibri"/>
                <a:ea typeface="Calibri"/>
                <a:cs typeface="Calibri"/>
                <a:sym typeface="Calibri"/>
              </a:rPr>
              <a:t>Crítico </a:t>
            </a:r>
            <a:endParaRPr sz="1800">
              <a:solidFill>
                <a:schemeClr val="lt1"/>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p46"/>
          <p:cNvSpPr txBox="1">
            <a:spLocks noGrp="1"/>
          </p:cNvSpPr>
          <p:nvPr>
            <p:ph type="title"/>
          </p:nvPr>
        </p:nvSpPr>
        <p:spPr>
          <a:xfrm>
            <a:off x="838200" y="365126"/>
            <a:ext cx="10515600" cy="71553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Calibri"/>
              <a:buNone/>
            </a:pPr>
            <a:r>
              <a:rPr lang="es-MX" sz="3200"/>
              <a:t>CRITERIOS PARA LA VALIDACIÓN DE INDICADORES</a:t>
            </a:r>
            <a:endParaRPr sz="3200"/>
          </a:p>
        </p:txBody>
      </p:sp>
      <p:sp>
        <p:nvSpPr>
          <p:cNvPr id="556" name="Google Shape;556;p46"/>
          <p:cNvSpPr txBox="1">
            <a:spLocks noGrp="1"/>
          </p:cNvSpPr>
          <p:nvPr>
            <p:ph type="body" idx="1"/>
          </p:nvPr>
        </p:nvSpPr>
        <p:spPr>
          <a:xfrm>
            <a:off x="838200" y="1080656"/>
            <a:ext cx="10515600" cy="5552900"/>
          </a:xfrm>
          <a:prstGeom prst="rect">
            <a:avLst/>
          </a:prstGeom>
          <a:noFill/>
          <a:ln>
            <a:noFill/>
          </a:ln>
        </p:spPr>
        <p:txBody>
          <a:bodyPr spcFirstLastPara="1" wrap="square" lIns="91425" tIns="45700" rIns="91425" bIns="45700" anchor="t" anchorCtr="0">
            <a:normAutofit fontScale="77500" lnSpcReduction="20000"/>
          </a:bodyPr>
          <a:lstStyle/>
          <a:p>
            <a:pPr marL="228600" lvl="0" indent="-228600" algn="l" rtl="0">
              <a:lnSpc>
                <a:spcPct val="90000"/>
              </a:lnSpc>
              <a:spcBef>
                <a:spcPts val="0"/>
              </a:spcBef>
              <a:spcAft>
                <a:spcPts val="0"/>
              </a:spcAft>
              <a:buClr>
                <a:schemeClr val="dk1"/>
              </a:buClr>
              <a:buSzPct val="100000"/>
              <a:buChar char="•"/>
            </a:pPr>
            <a:r>
              <a:rPr lang="es-MX"/>
              <a:t>CLARO</a:t>
            </a:r>
            <a:endParaRPr/>
          </a:p>
          <a:p>
            <a:pPr marL="0" lvl="0" indent="0" algn="l" rtl="0">
              <a:lnSpc>
                <a:spcPct val="90000"/>
              </a:lnSpc>
              <a:spcBef>
                <a:spcPts val="1000"/>
              </a:spcBef>
              <a:spcAft>
                <a:spcPts val="0"/>
              </a:spcAft>
              <a:buClr>
                <a:schemeClr val="dk1"/>
              </a:buClr>
              <a:buSzPct val="100000"/>
              <a:buNone/>
            </a:pPr>
            <a:r>
              <a:rPr lang="es-MX"/>
              <a:t>Los indicadores deben ser claros, es decir, entendibles.</a:t>
            </a:r>
            <a:endParaRPr/>
          </a:p>
          <a:p>
            <a:pPr marL="228600" lvl="0" indent="-228600" algn="l" rtl="0">
              <a:lnSpc>
                <a:spcPct val="90000"/>
              </a:lnSpc>
              <a:spcBef>
                <a:spcPts val="1000"/>
              </a:spcBef>
              <a:spcAft>
                <a:spcPts val="0"/>
              </a:spcAft>
              <a:buClr>
                <a:schemeClr val="dk1"/>
              </a:buClr>
              <a:buSzPct val="100000"/>
              <a:buChar char="•"/>
            </a:pPr>
            <a:r>
              <a:rPr lang="es-MX"/>
              <a:t>RELEVANTE</a:t>
            </a:r>
            <a:endParaRPr/>
          </a:p>
          <a:p>
            <a:pPr marL="0" lvl="0" indent="0" algn="l" rtl="0">
              <a:lnSpc>
                <a:spcPct val="90000"/>
              </a:lnSpc>
              <a:spcBef>
                <a:spcPts val="1000"/>
              </a:spcBef>
              <a:spcAft>
                <a:spcPts val="0"/>
              </a:spcAft>
              <a:buClr>
                <a:schemeClr val="dk1"/>
              </a:buClr>
              <a:buSzPct val="100000"/>
              <a:buNone/>
            </a:pPr>
            <a:r>
              <a:rPr lang="es-MX"/>
              <a:t>Deben proveer información sobre la esencia del objetivo que se requiere medir; deben estar definidos sobre lo importante, con sentido práctico.</a:t>
            </a:r>
            <a:endParaRPr/>
          </a:p>
          <a:p>
            <a:pPr marL="228600" lvl="0" indent="-228600" algn="l" rtl="0">
              <a:lnSpc>
                <a:spcPct val="90000"/>
              </a:lnSpc>
              <a:spcBef>
                <a:spcPts val="1000"/>
              </a:spcBef>
              <a:spcAft>
                <a:spcPts val="0"/>
              </a:spcAft>
              <a:buClr>
                <a:schemeClr val="dk1"/>
              </a:buClr>
              <a:buSzPct val="100000"/>
              <a:buChar char="•"/>
            </a:pPr>
            <a:r>
              <a:rPr lang="es-MX"/>
              <a:t>ECONÓMICO</a:t>
            </a:r>
            <a:endParaRPr/>
          </a:p>
          <a:p>
            <a:pPr marL="0" lvl="0" indent="0" algn="l" rtl="0">
              <a:lnSpc>
                <a:spcPct val="90000"/>
              </a:lnSpc>
              <a:spcBef>
                <a:spcPts val="1000"/>
              </a:spcBef>
              <a:spcAft>
                <a:spcPts val="0"/>
              </a:spcAft>
              <a:buClr>
                <a:schemeClr val="dk1"/>
              </a:buClr>
              <a:buSzPct val="100000"/>
              <a:buNone/>
            </a:pPr>
            <a:r>
              <a:rPr lang="es-MX"/>
              <a:t>Todos los indicadores tienen costos e implicaciones para su construcción y medición; se deben elegir aquellos que estén disponibles a un costo razonable.</a:t>
            </a:r>
            <a:endParaRPr/>
          </a:p>
          <a:p>
            <a:pPr marL="228600" lvl="0" indent="-228600" algn="l" rtl="0">
              <a:lnSpc>
                <a:spcPct val="90000"/>
              </a:lnSpc>
              <a:spcBef>
                <a:spcPts val="1000"/>
              </a:spcBef>
              <a:spcAft>
                <a:spcPts val="0"/>
              </a:spcAft>
              <a:buClr>
                <a:schemeClr val="dk1"/>
              </a:buClr>
              <a:buSzPct val="100000"/>
              <a:buChar char="•"/>
            </a:pPr>
            <a:r>
              <a:rPr lang="es-MX"/>
              <a:t>MONITOREABLE</a:t>
            </a:r>
            <a:endParaRPr/>
          </a:p>
          <a:p>
            <a:pPr marL="0" lvl="0" indent="0" algn="l" rtl="0">
              <a:lnSpc>
                <a:spcPct val="90000"/>
              </a:lnSpc>
              <a:spcBef>
                <a:spcPts val="1000"/>
              </a:spcBef>
              <a:spcAft>
                <a:spcPts val="0"/>
              </a:spcAft>
              <a:buClr>
                <a:schemeClr val="dk1"/>
              </a:buClr>
              <a:buSzPct val="100000"/>
              <a:buNone/>
            </a:pPr>
            <a:r>
              <a:rPr lang="es-MX"/>
              <a:t>Los indicadores deben sujetarse a una comprobación independiente.</a:t>
            </a:r>
            <a:endParaRPr/>
          </a:p>
          <a:p>
            <a:pPr marL="228600" lvl="0" indent="-228600" algn="l" rtl="0">
              <a:lnSpc>
                <a:spcPct val="90000"/>
              </a:lnSpc>
              <a:spcBef>
                <a:spcPts val="1000"/>
              </a:spcBef>
              <a:spcAft>
                <a:spcPts val="0"/>
              </a:spcAft>
              <a:buClr>
                <a:schemeClr val="dk1"/>
              </a:buClr>
              <a:buSzPct val="100000"/>
              <a:buChar char="•"/>
            </a:pPr>
            <a:r>
              <a:rPr lang="es-MX"/>
              <a:t>ADECUADO</a:t>
            </a:r>
            <a:endParaRPr/>
          </a:p>
          <a:p>
            <a:pPr marL="0" lvl="0" indent="0" algn="l" rtl="0">
              <a:lnSpc>
                <a:spcPct val="90000"/>
              </a:lnSpc>
              <a:spcBef>
                <a:spcPts val="1000"/>
              </a:spcBef>
              <a:spcAft>
                <a:spcPts val="0"/>
              </a:spcAft>
              <a:buClr>
                <a:schemeClr val="dk1"/>
              </a:buClr>
              <a:buSzPct val="100000"/>
              <a:buNone/>
            </a:pPr>
            <a:r>
              <a:rPr lang="es-MX"/>
              <a:t>Proveer suficientes bases para medir. No deberá ser indirecto ni abstracto que estimarlo se convierta en una tarea complicada.</a:t>
            </a:r>
            <a:endParaRPr/>
          </a:p>
          <a:p>
            <a:pPr marL="228600" lvl="0" indent="-228600" algn="l" rtl="0">
              <a:lnSpc>
                <a:spcPct val="90000"/>
              </a:lnSpc>
              <a:spcBef>
                <a:spcPts val="1000"/>
              </a:spcBef>
              <a:spcAft>
                <a:spcPts val="0"/>
              </a:spcAft>
              <a:buClr>
                <a:schemeClr val="dk1"/>
              </a:buClr>
              <a:buSzPct val="100000"/>
              <a:buChar char="•"/>
            </a:pPr>
            <a:r>
              <a:rPr lang="es-MX"/>
              <a:t>APORTACIÓN MARGINAL</a:t>
            </a:r>
            <a:endParaRPr/>
          </a:p>
          <a:p>
            <a:pPr marL="0" lvl="0" indent="0" algn="l" rtl="0">
              <a:lnSpc>
                <a:spcPct val="90000"/>
              </a:lnSpc>
              <a:spcBef>
                <a:spcPts val="1000"/>
              </a:spcBef>
              <a:spcAft>
                <a:spcPts val="0"/>
              </a:spcAft>
              <a:buClr>
                <a:schemeClr val="dk1"/>
              </a:buClr>
              <a:buSzPct val="100000"/>
              <a:buNone/>
            </a:pPr>
            <a:r>
              <a:rPr lang="es-MX"/>
              <a:t>En  el  caso de que exista  más de un indicador  para medir  el  desempeño  en determinado  nivel  de objetivo,  el indicador debe proveer información adicional en comparación con los otros indicadores propuestos.</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4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Calibri"/>
              <a:buNone/>
            </a:pPr>
            <a:r>
              <a:rPr lang="es-MX" sz="3600"/>
              <a:t>MEDIOS DE VERIFICACIÓN</a:t>
            </a:r>
            <a:endParaRPr sz="3600"/>
          </a:p>
        </p:txBody>
      </p:sp>
      <p:sp>
        <p:nvSpPr>
          <p:cNvPr id="562" name="Google Shape;562;p47"/>
          <p:cNvSpPr txBox="1">
            <a:spLocks noGrp="1"/>
          </p:cNvSpPr>
          <p:nvPr>
            <p:ph type="body" idx="1"/>
          </p:nvPr>
        </p:nvSpPr>
        <p:spPr>
          <a:xfrm>
            <a:off x="838200" y="1690688"/>
            <a:ext cx="10515600" cy="4486275"/>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ts val="2400"/>
              <a:buNone/>
            </a:pPr>
            <a:r>
              <a:rPr lang="es-MX" sz="2400" dirty="0"/>
              <a:t>Son  las  fuentes  precisas  de  información  que  se  utilizarán   para   medir  cada  uno  de  los indicadores (variables) en cada nivel de la MIR.</a:t>
            </a:r>
            <a:endParaRPr dirty="0"/>
          </a:p>
          <a:p>
            <a:pPr marL="0" lvl="0" indent="0" algn="l" rtl="0">
              <a:lnSpc>
                <a:spcPct val="90000"/>
              </a:lnSpc>
              <a:spcBef>
                <a:spcPts val="1000"/>
              </a:spcBef>
              <a:spcAft>
                <a:spcPts val="0"/>
              </a:spcAft>
              <a:buClr>
                <a:schemeClr val="dk1"/>
              </a:buClr>
              <a:buSzPts val="2400"/>
              <a:buNone/>
            </a:pPr>
            <a:r>
              <a:rPr lang="es-MX" sz="2400" dirty="0"/>
              <a:t>La existencia de esta columna  en la MIR tiene  la ventaja de obligar a quien formula el programa y define  los  indicadores, a identificar fuentes existentes de información. Si estas no están disponibles, obliga a incluir actividades orientadas a recoger la información requerida.</a:t>
            </a:r>
            <a:endParaRPr dirty="0"/>
          </a:p>
          <a:p>
            <a:pPr marL="0" lvl="0" indent="0" algn="l" rtl="0">
              <a:lnSpc>
                <a:spcPct val="90000"/>
              </a:lnSpc>
              <a:spcBef>
                <a:spcPts val="1000"/>
              </a:spcBef>
              <a:spcAft>
                <a:spcPts val="0"/>
              </a:spcAft>
              <a:buClr>
                <a:schemeClr val="dk1"/>
              </a:buClr>
              <a:buSzPts val="2400"/>
              <a:buNone/>
            </a:pPr>
            <a:r>
              <a:rPr lang="es-MX" sz="2400" dirty="0"/>
              <a:t>Se debe considerar:</a:t>
            </a:r>
            <a:endParaRPr sz="2400" dirty="0"/>
          </a:p>
          <a:p>
            <a:pPr marL="228600" lvl="0" indent="-228600" algn="l" rtl="0">
              <a:lnSpc>
                <a:spcPct val="90000"/>
              </a:lnSpc>
              <a:spcBef>
                <a:spcPts val="1000"/>
              </a:spcBef>
              <a:spcAft>
                <a:spcPts val="0"/>
              </a:spcAft>
              <a:buClr>
                <a:schemeClr val="dk1"/>
              </a:buClr>
              <a:buSzPts val="2400"/>
              <a:buChar char="•"/>
            </a:pPr>
            <a:r>
              <a:rPr lang="es-MX" sz="2400" dirty="0"/>
              <a:t>Nombre del documento que sustenta la información.</a:t>
            </a:r>
            <a:endParaRPr dirty="0"/>
          </a:p>
          <a:p>
            <a:pPr marL="228600" lvl="0" indent="-228600" algn="l" rtl="0">
              <a:lnSpc>
                <a:spcPct val="90000"/>
              </a:lnSpc>
              <a:spcBef>
                <a:spcPts val="1000"/>
              </a:spcBef>
              <a:spcAft>
                <a:spcPts val="0"/>
              </a:spcAft>
              <a:buClr>
                <a:schemeClr val="dk1"/>
              </a:buClr>
              <a:buSzPts val="2400"/>
              <a:buChar char="•"/>
            </a:pPr>
            <a:r>
              <a:rPr lang="es-MX" sz="2400" dirty="0"/>
              <a:t>Qué área genera, administra o pública la información.</a:t>
            </a:r>
            <a:endParaRPr dirty="0"/>
          </a:p>
          <a:p>
            <a:pPr marL="228600" lvl="0" indent="-228600" algn="l" rtl="0">
              <a:lnSpc>
                <a:spcPct val="90000"/>
              </a:lnSpc>
              <a:spcBef>
                <a:spcPts val="1000"/>
              </a:spcBef>
              <a:spcAft>
                <a:spcPts val="0"/>
              </a:spcAft>
              <a:buClr>
                <a:schemeClr val="dk1"/>
              </a:buClr>
              <a:buSzPts val="2400"/>
              <a:buChar char="•"/>
            </a:pPr>
            <a:r>
              <a:rPr lang="es-MX" sz="2400" dirty="0"/>
              <a:t>Año o periodo en que se emite el documento.</a:t>
            </a:r>
            <a:endParaRPr dirty="0"/>
          </a:p>
          <a:p>
            <a:pPr marL="228600" lvl="0" indent="-228600" algn="l" rtl="0">
              <a:lnSpc>
                <a:spcPct val="90000"/>
              </a:lnSpc>
              <a:spcBef>
                <a:spcPts val="1000"/>
              </a:spcBef>
              <a:spcAft>
                <a:spcPts val="0"/>
              </a:spcAft>
              <a:buClr>
                <a:schemeClr val="dk1"/>
              </a:buClr>
              <a:buSzPts val="2400"/>
              <a:buChar char="•"/>
            </a:pPr>
            <a:r>
              <a:rPr lang="es-MX" sz="2400" dirty="0"/>
              <a:t>Ubicación física del documento, en caso de ser en line, la liga de la página en que se encuentre.</a:t>
            </a:r>
            <a:endParaRPr sz="2400" dirty="0"/>
          </a:p>
        </p:txBody>
      </p:sp>
      <p:sp>
        <p:nvSpPr>
          <p:cNvPr id="563" name="Google Shape;563;p47"/>
          <p:cNvSpPr/>
          <p:nvPr/>
        </p:nvSpPr>
        <p:spPr>
          <a:xfrm>
            <a:off x="-1" y="387435"/>
            <a:ext cx="6550429" cy="1135766"/>
          </a:xfrm>
          <a:prstGeom prst="chevron">
            <a:avLst>
              <a:gd name="adj" fmla="val 50000"/>
            </a:avLst>
          </a:prstGeom>
          <a:solidFill>
            <a:schemeClr val="accent1">
              <a:alpha val="50196"/>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p48"/>
          <p:cNvSpPr txBox="1">
            <a:spLocks noGrp="1"/>
          </p:cNvSpPr>
          <p:nvPr>
            <p:ph type="body" idx="1"/>
          </p:nvPr>
        </p:nvSpPr>
        <p:spPr>
          <a:xfrm>
            <a:off x="838200" y="448887"/>
            <a:ext cx="10515600" cy="572807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s-MX" sz="2400"/>
              <a:t>El  conjunto  de  Resumen  Narrativo  - Indicadores  - Medios  de  Verificación.  Busca proporcionar   a  los  responsables  del   Pp,  una  carta  de  navegación,  donde  puedan  encontrar indicadores  para determinar  si en su acción,  el  Pp  sigue alineado con sus objetivos,  ya sea en cuanto a resultados esperados, como en el uso racional de recursos.</a:t>
            </a:r>
            <a:endParaRPr/>
          </a:p>
          <a:p>
            <a:pPr marL="0" lvl="0" indent="0" algn="l" rtl="0">
              <a:lnSpc>
                <a:spcPct val="90000"/>
              </a:lnSpc>
              <a:spcBef>
                <a:spcPts val="1000"/>
              </a:spcBef>
              <a:spcAft>
                <a:spcPts val="0"/>
              </a:spcAft>
              <a:buClr>
                <a:schemeClr val="dk1"/>
              </a:buClr>
              <a:buSzPts val="2400"/>
              <a:buNone/>
            </a:pPr>
            <a:endParaRPr sz="2400"/>
          </a:p>
          <a:p>
            <a:pPr marL="0" lvl="0" indent="0" algn="l" rtl="0">
              <a:lnSpc>
                <a:spcPct val="90000"/>
              </a:lnSpc>
              <a:spcBef>
                <a:spcPts val="1000"/>
              </a:spcBef>
              <a:spcAft>
                <a:spcPts val="0"/>
              </a:spcAft>
              <a:buClr>
                <a:schemeClr val="dk1"/>
              </a:buClr>
              <a:buSzPts val="2800"/>
              <a:buNone/>
            </a:pPr>
            <a:endParaRPr/>
          </a:p>
        </p:txBody>
      </p:sp>
      <p:sp>
        <p:nvSpPr>
          <p:cNvPr id="569" name="Google Shape;569;p48"/>
          <p:cNvSpPr/>
          <p:nvPr/>
        </p:nvSpPr>
        <p:spPr>
          <a:xfrm>
            <a:off x="1180408" y="2693325"/>
            <a:ext cx="2926080" cy="864524"/>
          </a:xfrm>
          <a:prstGeom prst="rect">
            <a:avLst/>
          </a:prstGeom>
          <a:solidFill>
            <a:schemeClr val="accent1"/>
          </a:soli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a:solidFill>
                  <a:schemeClr val="lt1"/>
                </a:solidFill>
                <a:latin typeface="Calibri"/>
                <a:ea typeface="Calibri"/>
                <a:cs typeface="Calibri"/>
                <a:sym typeface="Calibri"/>
              </a:rPr>
              <a:t>RESUMEN NARRATIVO</a:t>
            </a:r>
            <a:endParaRPr sz="1800">
              <a:solidFill>
                <a:schemeClr val="lt1"/>
              </a:solidFill>
              <a:latin typeface="Calibri"/>
              <a:ea typeface="Calibri"/>
              <a:cs typeface="Calibri"/>
              <a:sym typeface="Calibri"/>
            </a:endParaRPr>
          </a:p>
        </p:txBody>
      </p:sp>
      <p:sp>
        <p:nvSpPr>
          <p:cNvPr id="570" name="Google Shape;570;p48"/>
          <p:cNvSpPr/>
          <p:nvPr/>
        </p:nvSpPr>
        <p:spPr>
          <a:xfrm>
            <a:off x="4632960" y="2693325"/>
            <a:ext cx="2926080" cy="864524"/>
          </a:xfrm>
          <a:prstGeom prst="rect">
            <a:avLst/>
          </a:prstGeom>
          <a:solidFill>
            <a:schemeClr val="accent2"/>
          </a:soli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a:solidFill>
                  <a:schemeClr val="lt1"/>
                </a:solidFill>
                <a:latin typeface="Calibri"/>
                <a:ea typeface="Calibri"/>
                <a:cs typeface="Calibri"/>
                <a:sym typeface="Calibri"/>
              </a:rPr>
              <a:t>INDICADORES</a:t>
            </a:r>
            <a:endParaRPr sz="1800">
              <a:solidFill>
                <a:schemeClr val="lt1"/>
              </a:solidFill>
              <a:latin typeface="Calibri"/>
              <a:ea typeface="Calibri"/>
              <a:cs typeface="Calibri"/>
              <a:sym typeface="Calibri"/>
            </a:endParaRPr>
          </a:p>
        </p:txBody>
      </p:sp>
      <p:sp>
        <p:nvSpPr>
          <p:cNvPr id="571" name="Google Shape;571;p48"/>
          <p:cNvSpPr/>
          <p:nvPr/>
        </p:nvSpPr>
        <p:spPr>
          <a:xfrm>
            <a:off x="8085512" y="2693324"/>
            <a:ext cx="2926080" cy="864524"/>
          </a:xfrm>
          <a:prstGeom prst="rect">
            <a:avLst/>
          </a:prstGeom>
          <a:solidFill>
            <a:schemeClr val="accent3"/>
          </a:soli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a:solidFill>
                  <a:schemeClr val="lt1"/>
                </a:solidFill>
                <a:latin typeface="Calibri"/>
                <a:ea typeface="Calibri"/>
                <a:cs typeface="Calibri"/>
                <a:sym typeface="Calibri"/>
              </a:rPr>
              <a:t>MEDIOS DE VERIFICACIÓN</a:t>
            </a:r>
            <a:endParaRPr sz="1800">
              <a:solidFill>
                <a:schemeClr val="lt1"/>
              </a:solidFill>
              <a:latin typeface="Calibri"/>
              <a:ea typeface="Calibri"/>
              <a:cs typeface="Calibri"/>
              <a:sym typeface="Calibri"/>
            </a:endParaRPr>
          </a:p>
        </p:txBody>
      </p:sp>
      <p:sp>
        <p:nvSpPr>
          <p:cNvPr id="572" name="Google Shape;572;p48"/>
          <p:cNvSpPr/>
          <p:nvPr/>
        </p:nvSpPr>
        <p:spPr>
          <a:xfrm>
            <a:off x="1180408" y="3936379"/>
            <a:ext cx="2926080" cy="1217512"/>
          </a:xfrm>
          <a:prstGeom prst="rect">
            <a:avLst/>
          </a:prstGeom>
          <a:gradFill>
            <a:gsLst>
              <a:gs pos="0">
                <a:srgbClr val="F4A89E"/>
              </a:gs>
              <a:gs pos="50000">
                <a:srgbClr val="F19A90"/>
              </a:gs>
              <a:gs pos="100000">
                <a:srgbClr val="F4897B"/>
              </a:gs>
            </a:gsLst>
            <a:lin ang="5400000" scaled="0"/>
          </a:grad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a:solidFill>
                  <a:schemeClr val="dk1"/>
                </a:solidFill>
                <a:latin typeface="Calibri"/>
                <a:ea typeface="Calibri"/>
                <a:cs typeface="Calibri"/>
                <a:sym typeface="Calibri"/>
              </a:rPr>
              <a:t>¿Qué se quiere?</a:t>
            </a:r>
            <a:endParaRPr sz="1800">
              <a:solidFill>
                <a:schemeClr val="dk1"/>
              </a:solidFill>
              <a:latin typeface="Calibri"/>
              <a:ea typeface="Calibri"/>
              <a:cs typeface="Calibri"/>
              <a:sym typeface="Calibri"/>
            </a:endParaRPr>
          </a:p>
        </p:txBody>
      </p:sp>
      <p:sp>
        <p:nvSpPr>
          <p:cNvPr id="573" name="Google Shape;573;p48"/>
          <p:cNvSpPr/>
          <p:nvPr/>
        </p:nvSpPr>
        <p:spPr>
          <a:xfrm>
            <a:off x="4632960" y="3936379"/>
            <a:ext cx="2926080" cy="1217512"/>
          </a:xfrm>
          <a:prstGeom prst="rect">
            <a:avLst/>
          </a:prstGeom>
          <a:gradFill>
            <a:gsLst>
              <a:gs pos="0">
                <a:srgbClr val="FFDDAB"/>
              </a:gs>
              <a:gs pos="50000">
                <a:srgbClr val="FFD59B"/>
              </a:gs>
              <a:gs pos="100000">
                <a:srgbClr val="FFD188"/>
              </a:gs>
            </a:gsLst>
            <a:lin ang="5400000" scaled="0"/>
          </a:gradFill>
          <a:ln w="9525" cap="flat" cmpd="sng">
            <a:solidFill>
              <a:schemeClr val="accen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a:solidFill>
                  <a:schemeClr val="dk1"/>
                </a:solidFill>
                <a:latin typeface="Calibri"/>
                <a:ea typeface="Calibri"/>
                <a:cs typeface="Calibri"/>
                <a:sym typeface="Calibri"/>
              </a:rPr>
              <a:t>¿Cómo se miden los avances?</a:t>
            </a:r>
            <a:endParaRPr/>
          </a:p>
        </p:txBody>
      </p:sp>
      <p:sp>
        <p:nvSpPr>
          <p:cNvPr id="574" name="Google Shape;574;p48"/>
          <p:cNvSpPr/>
          <p:nvPr/>
        </p:nvSpPr>
        <p:spPr>
          <a:xfrm>
            <a:off x="8085512" y="3936379"/>
            <a:ext cx="2926080" cy="1217512"/>
          </a:xfrm>
          <a:prstGeom prst="rect">
            <a:avLst/>
          </a:prstGeom>
          <a:gradFill>
            <a:gsLst>
              <a:gs pos="0">
                <a:srgbClr val="DEA49C"/>
              </a:gs>
              <a:gs pos="50000">
                <a:srgbClr val="D4978F"/>
              </a:gs>
              <a:gs pos="100000">
                <a:srgbClr val="D2857A"/>
              </a:gs>
            </a:gsLst>
            <a:lin ang="5400000" scaled="0"/>
          </a:gradFill>
          <a:ln w="9525" cap="flat" cmpd="sng">
            <a:solidFill>
              <a:schemeClr val="accent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1800">
                <a:solidFill>
                  <a:schemeClr val="dk1"/>
                </a:solidFill>
                <a:latin typeface="Calibri"/>
                <a:ea typeface="Calibri"/>
                <a:cs typeface="Calibri"/>
                <a:sym typeface="Calibri"/>
              </a:rPr>
              <a:t>¿Cómo se  comprueban los avances?</a:t>
            </a:r>
            <a:endParaRPr sz="1800">
              <a:solidFill>
                <a:schemeClr val="dk1"/>
              </a:solidFill>
              <a:latin typeface="Calibri"/>
              <a:ea typeface="Calibri"/>
              <a:cs typeface="Calibri"/>
              <a:sym typeface="Calibri"/>
            </a:endParaRPr>
          </a:p>
        </p:txBody>
      </p:sp>
      <p:cxnSp>
        <p:nvCxnSpPr>
          <p:cNvPr id="575" name="Google Shape;575;p48"/>
          <p:cNvCxnSpPr/>
          <p:nvPr/>
        </p:nvCxnSpPr>
        <p:spPr>
          <a:xfrm>
            <a:off x="4106488" y="4545135"/>
            <a:ext cx="382385" cy="0"/>
          </a:xfrm>
          <a:prstGeom prst="straightConnector1">
            <a:avLst/>
          </a:prstGeom>
          <a:noFill/>
          <a:ln w="19050" cap="flat" cmpd="sng">
            <a:solidFill>
              <a:schemeClr val="dk1"/>
            </a:solidFill>
            <a:prstDash val="solid"/>
            <a:miter lim="8000"/>
            <a:headEnd type="none" w="sm" len="sm"/>
            <a:tailEnd type="triangle" w="med" len="med"/>
          </a:ln>
        </p:spPr>
      </p:cxnSp>
      <p:cxnSp>
        <p:nvCxnSpPr>
          <p:cNvPr id="576" name="Google Shape;576;p48"/>
          <p:cNvCxnSpPr/>
          <p:nvPr/>
        </p:nvCxnSpPr>
        <p:spPr>
          <a:xfrm>
            <a:off x="7559040" y="4545135"/>
            <a:ext cx="382385" cy="0"/>
          </a:xfrm>
          <a:prstGeom prst="straightConnector1">
            <a:avLst/>
          </a:prstGeom>
          <a:noFill/>
          <a:ln w="19050" cap="flat" cmpd="sng">
            <a:solidFill>
              <a:schemeClr val="dk1"/>
            </a:solidFill>
            <a:prstDash val="solid"/>
            <a:miter lim="8000"/>
            <a:headEnd type="none" w="sm" len="sm"/>
            <a:tailEnd type="triangle" w="med" len="med"/>
          </a:ln>
        </p:spPr>
      </p:cxn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581" name="Google Shape;581;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s-MX"/>
              <a:t>SUPUESTOS</a:t>
            </a:r>
            <a:endParaRPr/>
          </a:p>
        </p:txBody>
      </p:sp>
      <p:sp>
        <p:nvSpPr>
          <p:cNvPr id="582" name="Google Shape;582;p49"/>
          <p:cNvSpPr txBox="1">
            <a:spLocks noGrp="1"/>
          </p:cNvSpPr>
          <p:nvPr>
            <p:ph type="body" idx="1"/>
          </p:nvPr>
        </p:nvSpPr>
        <p:spPr>
          <a:xfrm>
            <a:off x="838200" y="1825625"/>
            <a:ext cx="10515600" cy="4658302"/>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lnSpc>
                <a:spcPct val="90000"/>
              </a:lnSpc>
              <a:spcBef>
                <a:spcPts val="0"/>
              </a:spcBef>
              <a:spcAft>
                <a:spcPts val="0"/>
              </a:spcAft>
              <a:buClr>
                <a:schemeClr val="dk1"/>
              </a:buClr>
              <a:buSzPct val="100000"/>
              <a:buNone/>
            </a:pPr>
            <a:r>
              <a:rPr lang="es-MX" dirty="0"/>
              <a:t>Son los </a:t>
            </a:r>
            <a:r>
              <a:rPr lang="es-MX" b="1" dirty="0"/>
              <a:t>factores externos al funcionamiento  del   programa  </a:t>
            </a:r>
            <a:r>
              <a:rPr lang="es-MX" dirty="0"/>
              <a:t>y  sus operadores, que tienen que suceder para el  logro  de  los objetivos del programa.</a:t>
            </a:r>
            <a:endParaRPr dirty="0"/>
          </a:p>
          <a:p>
            <a:pPr marL="0" lvl="0" indent="0" algn="l" rtl="0">
              <a:lnSpc>
                <a:spcPct val="90000"/>
              </a:lnSpc>
              <a:spcBef>
                <a:spcPts val="1000"/>
              </a:spcBef>
              <a:spcAft>
                <a:spcPts val="0"/>
              </a:spcAft>
              <a:buClr>
                <a:schemeClr val="dk1"/>
              </a:buClr>
              <a:buSzPct val="100000"/>
              <a:buNone/>
            </a:pPr>
            <a:r>
              <a:rPr lang="es-MX" dirty="0"/>
              <a:t>Cada supuesto  corresponde a un riesgo que enfrenta el programa y que está más allá del control  directo de la gerencia  del  programa.</a:t>
            </a:r>
            <a:endParaRPr dirty="0"/>
          </a:p>
          <a:p>
            <a:pPr marL="0" lvl="0" indent="0" algn="l" rtl="0">
              <a:lnSpc>
                <a:spcPct val="90000"/>
              </a:lnSpc>
              <a:spcBef>
                <a:spcPts val="1000"/>
              </a:spcBef>
              <a:spcAft>
                <a:spcPts val="0"/>
              </a:spcAft>
              <a:buClr>
                <a:schemeClr val="dk1"/>
              </a:buClr>
              <a:buSzPct val="100000"/>
              <a:buNone/>
            </a:pPr>
            <a:r>
              <a:rPr lang="es-MX" dirty="0"/>
              <a:t>Sólo se consideran  los  riesgos  que tengan  una probabilidad  razonable de ocurrencia y que representan situaciones contingentes a solventar.</a:t>
            </a:r>
            <a:endParaRPr dirty="0"/>
          </a:p>
          <a:p>
            <a:pPr marL="0" lvl="0" indent="0" algn="l" rtl="0">
              <a:lnSpc>
                <a:spcPct val="90000"/>
              </a:lnSpc>
              <a:spcBef>
                <a:spcPts val="1000"/>
              </a:spcBef>
              <a:spcAft>
                <a:spcPts val="0"/>
              </a:spcAft>
              <a:buClr>
                <a:schemeClr val="dk1"/>
              </a:buClr>
              <a:buSzPct val="100000"/>
              <a:buNone/>
            </a:pPr>
            <a:endParaRPr dirty="0"/>
          </a:p>
          <a:p>
            <a:pPr marL="0" lvl="0" indent="0" algn="l" rtl="0">
              <a:lnSpc>
                <a:spcPct val="90000"/>
              </a:lnSpc>
              <a:spcBef>
                <a:spcPts val="1000"/>
              </a:spcBef>
              <a:spcAft>
                <a:spcPts val="0"/>
              </a:spcAft>
              <a:buClr>
                <a:schemeClr val="dk1"/>
              </a:buClr>
              <a:buSzPct val="100000"/>
              <a:buNone/>
            </a:pPr>
            <a:r>
              <a:rPr lang="es-MX" dirty="0"/>
              <a:t>Consideraciones para su redacción:</a:t>
            </a:r>
            <a:endParaRPr dirty="0"/>
          </a:p>
          <a:p>
            <a:pPr marL="228600" lvl="0" indent="-201930" algn="l" rtl="0">
              <a:lnSpc>
                <a:spcPct val="90000"/>
              </a:lnSpc>
              <a:spcBef>
                <a:spcPts val="1000"/>
              </a:spcBef>
              <a:spcAft>
                <a:spcPts val="0"/>
              </a:spcAft>
              <a:buClr>
                <a:schemeClr val="dk1"/>
              </a:buClr>
              <a:buSzPct val="100000"/>
              <a:buChar char="•"/>
            </a:pPr>
            <a:r>
              <a:rPr lang="es-MX" dirty="0"/>
              <a:t>Se redactan en positivo.</a:t>
            </a:r>
            <a:endParaRPr dirty="0"/>
          </a:p>
          <a:p>
            <a:pPr marL="228600" lvl="0" indent="-201930" algn="l" rtl="0">
              <a:lnSpc>
                <a:spcPct val="90000"/>
              </a:lnSpc>
              <a:spcBef>
                <a:spcPts val="1000"/>
              </a:spcBef>
              <a:spcAft>
                <a:spcPts val="0"/>
              </a:spcAft>
              <a:buClr>
                <a:schemeClr val="dk1"/>
              </a:buClr>
              <a:buSzPct val="100000"/>
              <a:buChar char="•"/>
            </a:pPr>
            <a:r>
              <a:rPr lang="es-MX" dirty="0"/>
              <a:t>Escribirlo como condición.</a:t>
            </a:r>
            <a:endParaRPr dirty="0"/>
          </a:p>
          <a:p>
            <a:pPr marL="228600" lvl="0" indent="-201930" algn="l" rtl="0">
              <a:lnSpc>
                <a:spcPct val="90000"/>
              </a:lnSpc>
              <a:spcBef>
                <a:spcPts val="1000"/>
              </a:spcBef>
              <a:spcAft>
                <a:spcPts val="0"/>
              </a:spcAft>
              <a:buClr>
                <a:schemeClr val="dk1"/>
              </a:buClr>
              <a:buSzPct val="100000"/>
              <a:buChar char="•"/>
            </a:pPr>
            <a:r>
              <a:rPr lang="es-MX" dirty="0"/>
              <a:t>Evitar  repetir  el  mismo  supuesto en varios niveles.</a:t>
            </a:r>
            <a:endParaRPr dirty="0"/>
          </a:p>
          <a:p>
            <a:pPr marL="228600" lvl="0" indent="-201930" algn="l" rtl="0">
              <a:lnSpc>
                <a:spcPct val="90000"/>
              </a:lnSpc>
              <a:spcBef>
                <a:spcPts val="1000"/>
              </a:spcBef>
              <a:spcAft>
                <a:spcPts val="0"/>
              </a:spcAft>
              <a:buClr>
                <a:schemeClr val="dk1"/>
              </a:buClr>
              <a:buSzPct val="100000"/>
              <a:buChar char="•"/>
            </a:pPr>
            <a:r>
              <a:rPr lang="es-MX" dirty="0"/>
              <a:t>Cuidado al colocar  el  supuesto  en un  nivel incorrecto.</a:t>
            </a:r>
            <a:endParaRPr dirty="0"/>
          </a:p>
          <a:p>
            <a:pPr marL="228600" lvl="0" indent="-201930" algn="l" rtl="0">
              <a:lnSpc>
                <a:spcPct val="90000"/>
              </a:lnSpc>
              <a:spcBef>
                <a:spcPts val="1000"/>
              </a:spcBef>
              <a:spcAft>
                <a:spcPts val="0"/>
              </a:spcAft>
              <a:buClr>
                <a:schemeClr val="dk1"/>
              </a:buClr>
              <a:buSzPct val="100000"/>
              <a:buChar char="•"/>
            </a:pPr>
            <a:r>
              <a:rPr lang="es-MX" dirty="0"/>
              <a:t>No incluir supuestos irrelevantes.</a:t>
            </a:r>
            <a:endParaRPr dirty="0"/>
          </a:p>
          <a:p>
            <a:pPr marL="0" lvl="0" indent="0" algn="l" rtl="0">
              <a:lnSpc>
                <a:spcPct val="90000"/>
              </a:lnSpc>
              <a:spcBef>
                <a:spcPts val="1000"/>
              </a:spcBef>
              <a:spcAft>
                <a:spcPts val="0"/>
              </a:spcAft>
              <a:buClr>
                <a:schemeClr val="dk1"/>
              </a:buClr>
              <a:buSzPct val="100000"/>
              <a:buNone/>
            </a:pPr>
            <a:endParaRPr dirty="0"/>
          </a:p>
          <a:p>
            <a:pPr marL="0" lvl="0" indent="0" algn="l" rtl="0">
              <a:lnSpc>
                <a:spcPct val="90000"/>
              </a:lnSpc>
              <a:spcBef>
                <a:spcPts val="1000"/>
              </a:spcBef>
              <a:spcAft>
                <a:spcPts val="0"/>
              </a:spcAft>
              <a:buClr>
                <a:schemeClr val="dk1"/>
              </a:buClr>
              <a:buSzPct val="100000"/>
              <a:buNone/>
            </a:pPr>
            <a:endParaRPr dirty="0"/>
          </a:p>
        </p:txBody>
      </p:sp>
      <p:sp>
        <p:nvSpPr>
          <p:cNvPr id="583" name="Google Shape;583;p49"/>
          <p:cNvSpPr/>
          <p:nvPr/>
        </p:nvSpPr>
        <p:spPr>
          <a:xfrm>
            <a:off x="0" y="387435"/>
            <a:ext cx="5868786" cy="1135766"/>
          </a:xfrm>
          <a:prstGeom prst="chevron">
            <a:avLst>
              <a:gd name="adj" fmla="val 50000"/>
            </a:avLst>
          </a:prstGeom>
          <a:solidFill>
            <a:schemeClr val="accent1">
              <a:alpha val="50196"/>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87"/>
        <p:cNvGrpSpPr/>
        <p:nvPr/>
      </p:nvGrpSpPr>
      <p:grpSpPr>
        <a:xfrm>
          <a:off x="0" y="0"/>
          <a:ext cx="0" cy="0"/>
          <a:chOff x="0" y="0"/>
          <a:chExt cx="0" cy="0"/>
        </a:xfrm>
      </p:grpSpPr>
      <p:sp>
        <p:nvSpPr>
          <p:cNvPr id="588" name="Google Shape;588;p50"/>
          <p:cNvSpPr txBox="1">
            <a:spLocks noGrp="1"/>
          </p:cNvSpPr>
          <p:nvPr>
            <p:ph type="body" idx="1"/>
          </p:nvPr>
        </p:nvSpPr>
        <p:spPr>
          <a:xfrm>
            <a:off x="838200" y="581891"/>
            <a:ext cx="10515600" cy="559507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s-MX"/>
              <a:t>Ejemplo:</a:t>
            </a:r>
            <a:endParaRPr/>
          </a:p>
          <a:p>
            <a:pPr marL="0" lvl="0" indent="0" algn="l" rtl="0">
              <a:lnSpc>
                <a:spcPct val="90000"/>
              </a:lnSpc>
              <a:spcBef>
                <a:spcPts val="1000"/>
              </a:spcBef>
              <a:spcAft>
                <a:spcPts val="0"/>
              </a:spcAft>
              <a:buClr>
                <a:schemeClr val="dk1"/>
              </a:buClr>
              <a:buSzPts val="2800"/>
              <a:buNone/>
            </a:pPr>
            <a:endParaRPr/>
          </a:p>
        </p:txBody>
      </p:sp>
      <p:graphicFrame>
        <p:nvGraphicFramePr>
          <p:cNvPr id="589" name="Google Shape;589;p50"/>
          <p:cNvGraphicFramePr/>
          <p:nvPr/>
        </p:nvGraphicFramePr>
        <p:xfrm>
          <a:off x="838199" y="1700566"/>
          <a:ext cx="10666625" cy="2173175"/>
        </p:xfrm>
        <a:graphic>
          <a:graphicData uri="http://schemas.openxmlformats.org/drawingml/2006/table">
            <a:tbl>
              <a:tblPr firstRow="1" bandRow="1">
                <a:noFill/>
                <a:tableStyleId>{7C5F13F1-2706-41B7-A428-3EDB6E48472E}</a:tableStyleId>
              </a:tblPr>
              <a:tblGrid>
                <a:gridCol w="2133325">
                  <a:extLst>
                    <a:ext uri="{9D8B030D-6E8A-4147-A177-3AD203B41FA5}">
                      <a16:colId xmlns:a16="http://schemas.microsoft.com/office/drawing/2014/main" val="20000"/>
                    </a:ext>
                  </a:extLst>
                </a:gridCol>
                <a:gridCol w="2133325">
                  <a:extLst>
                    <a:ext uri="{9D8B030D-6E8A-4147-A177-3AD203B41FA5}">
                      <a16:colId xmlns:a16="http://schemas.microsoft.com/office/drawing/2014/main" val="20001"/>
                    </a:ext>
                  </a:extLst>
                </a:gridCol>
                <a:gridCol w="2133325">
                  <a:extLst>
                    <a:ext uri="{9D8B030D-6E8A-4147-A177-3AD203B41FA5}">
                      <a16:colId xmlns:a16="http://schemas.microsoft.com/office/drawing/2014/main" val="20002"/>
                    </a:ext>
                  </a:extLst>
                </a:gridCol>
                <a:gridCol w="2133325">
                  <a:extLst>
                    <a:ext uri="{9D8B030D-6E8A-4147-A177-3AD203B41FA5}">
                      <a16:colId xmlns:a16="http://schemas.microsoft.com/office/drawing/2014/main" val="20003"/>
                    </a:ext>
                  </a:extLst>
                </a:gridCol>
                <a:gridCol w="2133325">
                  <a:extLst>
                    <a:ext uri="{9D8B030D-6E8A-4147-A177-3AD203B41FA5}">
                      <a16:colId xmlns:a16="http://schemas.microsoft.com/office/drawing/2014/main" val="20004"/>
                    </a:ext>
                  </a:extLst>
                </a:gridCol>
              </a:tblGrid>
              <a:tr h="710125">
                <a:tc>
                  <a:txBody>
                    <a:bodyPr/>
                    <a:lstStyle/>
                    <a:p>
                      <a:pPr marL="0" marR="0" lvl="0" indent="0" algn="ctr" rtl="0">
                        <a:spcBef>
                          <a:spcPts val="0"/>
                        </a:spcBef>
                        <a:spcAft>
                          <a:spcPts val="0"/>
                        </a:spcAft>
                        <a:buNone/>
                      </a:pPr>
                      <a:r>
                        <a:rPr lang="es-MX" sz="1800"/>
                        <a:t>NIVEL</a:t>
                      </a:r>
                      <a:endParaRPr sz="1800"/>
                    </a:p>
                  </a:txBody>
                  <a:tcPr marL="91450" marR="91450" marT="45725" marB="45725" anchor="ctr"/>
                </a:tc>
                <a:tc>
                  <a:txBody>
                    <a:bodyPr/>
                    <a:lstStyle/>
                    <a:p>
                      <a:pPr marL="0" marR="0" lvl="0" indent="0" algn="ctr" rtl="0">
                        <a:spcBef>
                          <a:spcPts val="0"/>
                        </a:spcBef>
                        <a:spcAft>
                          <a:spcPts val="0"/>
                        </a:spcAft>
                        <a:buNone/>
                      </a:pPr>
                      <a:r>
                        <a:rPr lang="es-MX" sz="1800"/>
                        <a:t>RESUMEN NARRATIVO</a:t>
                      </a:r>
                      <a:endParaRPr sz="1800"/>
                    </a:p>
                  </a:txBody>
                  <a:tcPr marL="91450" marR="91450" marT="45725" marB="45725" anchor="ctr"/>
                </a:tc>
                <a:tc>
                  <a:txBody>
                    <a:bodyPr/>
                    <a:lstStyle/>
                    <a:p>
                      <a:pPr marL="0" marR="0" lvl="0" indent="0" algn="ctr" rtl="0">
                        <a:spcBef>
                          <a:spcPts val="0"/>
                        </a:spcBef>
                        <a:spcAft>
                          <a:spcPts val="0"/>
                        </a:spcAft>
                        <a:buNone/>
                      </a:pPr>
                      <a:r>
                        <a:rPr lang="es-MX" sz="1800"/>
                        <a:t>INDICADOR</a:t>
                      </a:r>
                      <a:endParaRPr sz="1800"/>
                    </a:p>
                  </a:txBody>
                  <a:tcPr marL="91450" marR="91450" marT="45725" marB="45725" anchor="ctr"/>
                </a:tc>
                <a:tc>
                  <a:txBody>
                    <a:bodyPr/>
                    <a:lstStyle/>
                    <a:p>
                      <a:pPr marL="0" marR="0" lvl="0" indent="0" algn="ctr" rtl="0">
                        <a:spcBef>
                          <a:spcPts val="0"/>
                        </a:spcBef>
                        <a:spcAft>
                          <a:spcPts val="0"/>
                        </a:spcAft>
                        <a:buNone/>
                      </a:pPr>
                      <a:r>
                        <a:rPr lang="es-MX" sz="1800"/>
                        <a:t>MEDIOS DE VERIFICACIÓN</a:t>
                      </a:r>
                      <a:endParaRPr sz="1800"/>
                    </a:p>
                  </a:txBody>
                  <a:tcPr marL="91450" marR="91450" marT="45725" marB="45725" anchor="ctr"/>
                </a:tc>
                <a:tc>
                  <a:txBody>
                    <a:bodyPr/>
                    <a:lstStyle/>
                    <a:p>
                      <a:pPr marL="0" marR="0" lvl="0" indent="0" algn="ctr" rtl="0">
                        <a:spcBef>
                          <a:spcPts val="0"/>
                        </a:spcBef>
                        <a:spcAft>
                          <a:spcPts val="0"/>
                        </a:spcAft>
                        <a:buNone/>
                      </a:pPr>
                      <a:r>
                        <a:rPr lang="es-MX" sz="1800"/>
                        <a:t>SUPUESTOS</a:t>
                      </a:r>
                      <a:endParaRPr sz="1800"/>
                    </a:p>
                  </a:txBody>
                  <a:tcPr marL="91450" marR="91450" marT="45725" marB="45725" anchor="ctr"/>
                </a:tc>
                <a:extLst>
                  <a:ext uri="{0D108BD9-81ED-4DB2-BD59-A6C34878D82A}">
                    <a16:rowId xmlns:a16="http://schemas.microsoft.com/office/drawing/2014/main" val="10000"/>
                  </a:ext>
                </a:extLst>
              </a:tr>
              <a:tr h="1020075">
                <a:tc>
                  <a:txBody>
                    <a:bodyPr/>
                    <a:lstStyle/>
                    <a:p>
                      <a:pPr marL="0" marR="0" lvl="0" indent="0" algn="l" rtl="0">
                        <a:spcBef>
                          <a:spcPts val="0"/>
                        </a:spcBef>
                        <a:spcAft>
                          <a:spcPts val="0"/>
                        </a:spcAft>
                        <a:buNone/>
                      </a:pPr>
                      <a:r>
                        <a:rPr lang="es-MX" sz="1800"/>
                        <a:t>Actividad</a:t>
                      </a:r>
                      <a:endParaRPr sz="1800"/>
                    </a:p>
                  </a:txBody>
                  <a:tcPr marL="91450" marR="91450" marT="45725" marB="45725"/>
                </a:tc>
                <a:tc>
                  <a:txBody>
                    <a:bodyPr/>
                    <a:lstStyle/>
                    <a:p>
                      <a:pPr marL="0" marR="0" lvl="0" indent="0" algn="l" rtl="0">
                        <a:spcBef>
                          <a:spcPts val="0"/>
                        </a:spcBef>
                        <a:spcAft>
                          <a:spcPts val="0"/>
                        </a:spcAft>
                        <a:buNone/>
                      </a:pPr>
                      <a:r>
                        <a:rPr lang="es-MX" sz="1800"/>
                        <a:t>Realizar cursos de capacitación al personal del ayuntamiento de Tepic</a:t>
                      </a:r>
                      <a:endParaRPr sz="1800"/>
                    </a:p>
                  </a:txBody>
                  <a:tcPr marL="91450" marR="91450" marT="45725" marB="45725"/>
                </a:tc>
                <a:tc>
                  <a:txBody>
                    <a:bodyPr/>
                    <a:lstStyle/>
                    <a:p>
                      <a:pPr marL="0" marR="0" lvl="0" indent="0" algn="l" rtl="0">
                        <a:spcBef>
                          <a:spcPts val="0"/>
                        </a:spcBef>
                        <a:spcAft>
                          <a:spcPts val="0"/>
                        </a:spcAft>
                        <a:buNone/>
                      </a:pPr>
                      <a:r>
                        <a:rPr lang="es-MX" sz="1800"/>
                        <a:t>Porcentaje de trabajadores capacitados</a:t>
                      </a:r>
                      <a:endParaRPr sz="1800"/>
                    </a:p>
                  </a:txBody>
                  <a:tcPr marL="91450" marR="91450" marT="45725" marB="45725"/>
                </a:tc>
                <a:tc>
                  <a:txBody>
                    <a:bodyPr/>
                    <a:lstStyle/>
                    <a:p>
                      <a:pPr marL="0" marR="0" lvl="0" indent="0" algn="l" rtl="0">
                        <a:spcBef>
                          <a:spcPts val="0"/>
                        </a:spcBef>
                        <a:spcAft>
                          <a:spcPts val="0"/>
                        </a:spcAft>
                        <a:buNone/>
                      </a:pPr>
                      <a:r>
                        <a:rPr lang="es-MX" sz="1800"/>
                        <a:t>Registro de asistencia generado por la DRH, 2027</a:t>
                      </a:r>
                      <a:endParaRPr sz="1800"/>
                    </a:p>
                  </a:txBody>
                  <a:tcPr marL="91450" marR="91450" marT="45725" marB="45725"/>
                </a:tc>
                <a:tc>
                  <a:txBody>
                    <a:bodyPr/>
                    <a:lstStyle/>
                    <a:p>
                      <a:pPr marL="0" marR="0" lvl="0" indent="0" algn="l" rtl="0">
                        <a:spcBef>
                          <a:spcPts val="0"/>
                        </a:spcBef>
                        <a:spcAft>
                          <a:spcPts val="0"/>
                        </a:spcAft>
                        <a:buNone/>
                      </a:pPr>
                      <a:r>
                        <a:rPr lang="es-MX" sz="1800"/>
                        <a:t>Los trabajadores asisten a los cursos de capacitación que se imparten</a:t>
                      </a:r>
                      <a:endParaRPr sz="1800"/>
                    </a:p>
                  </a:txBody>
                  <a:tcPr marL="91450" marR="91450" marT="45725" marB="45725"/>
                </a:tc>
                <a:extLst>
                  <a:ext uri="{0D108BD9-81ED-4DB2-BD59-A6C34878D82A}">
                    <a16:rowId xmlns:a16="http://schemas.microsoft.com/office/drawing/2014/main" val="10001"/>
                  </a:ext>
                </a:extLst>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sp>
        <p:nvSpPr>
          <p:cNvPr id="594" name="Google Shape;594;p5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Calibri"/>
              <a:buNone/>
            </a:pPr>
            <a:r>
              <a:rPr lang="es-MX" sz="4000"/>
              <a:t>REVISIÓN DE LA INFORMACIÓN DE LA MIR</a:t>
            </a:r>
            <a:endParaRPr sz="4000"/>
          </a:p>
        </p:txBody>
      </p:sp>
      <p:sp>
        <p:nvSpPr>
          <p:cNvPr id="595" name="Google Shape;595;p51"/>
          <p:cNvSpPr txBox="1">
            <a:spLocks noGrp="1"/>
          </p:cNvSpPr>
          <p:nvPr>
            <p:ph type="body" idx="1"/>
          </p:nvPr>
        </p:nvSpPr>
        <p:spPr>
          <a:xfrm>
            <a:off x="838200" y="1409988"/>
            <a:ext cx="10515600" cy="414291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s-MX" sz="2400"/>
              <a:t>Al completar los supuestos, debemos revisar si la información de la MIR está completa y guarda consistencia, a través de dos análisis.</a:t>
            </a:r>
            <a:endParaRPr/>
          </a:p>
          <a:p>
            <a:pPr marL="0" lvl="0" indent="0" algn="l" rtl="0">
              <a:lnSpc>
                <a:spcPct val="90000"/>
              </a:lnSpc>
              <a:spcBef>
                <a:spcPts val="1000"/>
              </a:spcBef>
              <a:spcAft>
                <a:spcPts val="0"/>
              </a:spcAft>
              <a:buClr>
                <a:schemeClr val="dk1"/>
              </a:buClr>
              <a:buSzPts val="2400"/>
              <a:buNone/>
            </a:pPr>
            <a:endParaRPr sz="2400"/>
          </a:p>
          <a:p>
            <a:pPr marL="457200" lvl="0" indent="-457200" algn="l" rtl="0">
              <a:lnSpc>
                <a:spcPct val="90000"/>
              </a:lnSpc>
              <a:spcBef>
                <a:spcPts val="1000"/>
              </a:spcBef>
              <a:spcAft>
                <a:spcPts val="0"/>
              </a:spcAft>
              <a:buClr>
                <a:schemeClr val="dk1"/>
              </a:buClr>
              <a:buSzPts val="2400"/>
              <a:buFont typeface="Calibri"/>
              <a:buAutoNum type="arabicPeriod"/>
            </a:pPr>
            <a:r>
              <a:rPr lang="es-MX" sz="2400"/>
              <a:t>LÓGICA HORIZONTAL</a:t>
            </a:r>
            <a:endParaRPr/>
          </a:p>
          <a:p>
            <a:pPr marL="228600" lvl="0" indent="-228600" algn="l" rtl="0">
              <a:lnSpc>
                <a:spcPct val="90000"/>
              </a:lnSpc>
              <a:spcBef>
                <a:spcPts val="1000"/>
              </a:spcBef>
              <a:spcAft>
                <a:spcPts val="0"/>
              </a:spcAft>
              <a:buClr>
                <a:schemeClr val="dk1"/>
              </a:buClr>
              <a:buSzPts val="2400"/>
              <a:buChar char="•"/>
            </a:pPr>
            <a:r>
              <a:rPr lang="es-MX" sz="2400"/>
              <a:t>Se han identificado supuestos para nivel del resumen narrativo.</a:t>
            </a:r>
            <a:endParaRPr/>
          </a:p>
          <a:p>
            <a:pPr marL="228600" lvl="0" indent="-228600" algn="l" rtl="0">
              <a:lnSpc>
                <a:spcPct val="90000"/>
              </a:lnSpc>
              <a:spcBef>
                <a:spcPts val="1000"/>
              </a:spcBef>
              <a:spcAft>
                <a:spcPts val="0"/>
              </a:spcAft>
              <a:buClr>
                <a:schemeClr val="dk1"/>
              </a:buClr>
              <a:buSzPts val="2400"/>
              <a:buChar char="•"/>
            </a:pPr>
            <a:r>
              <a:rPr lang="es-MX" sz="2400"/>
              <a:t>Los medios de verificación identificados son los necesarios y suficientes para obtener los datos requeridos para el cálculo de los indicadores.</a:t>
            </a:r>
            <a:endParaRPr/>
          </a:p>
          <a:p>
            <a:pPr marL="228600" lvl="0" indent="-228600" algn="l" rtl="0">
              <a:lnSpc>
                <a:spcPct val="90000"/>
              </a:lnSpc>
              <a:spcBef>
                <a:spcPts val="1000"/>
              </a:spcBef>
              <a:spcAft>
                <a:spcPts val="0"/>
              </a:spcAft>
              <a:buClr>
                <a:schemeClr val="dk1"/>
              </a:buClr>
              <a:buSzPts val="2400"/>
              <a:buChar char="•"/>
            </a:pPr>
            <a:r>
              <a:rPr lang="es-MX" sz="2400"/>
              <a:t>Los indicadores definidos permite  hacer un buen seguimiento de los objetivos y evaluar adecuadamente el logro de los programas.</a:t>
            </a:r>
            <a:endParaRPr/>
          </a:p>
          <a:p>
            <a:pPr marL="0" lvl="0" indent="0" algn="l" rtl="0">
              <a:lnSpc>
                <a:spcPct val="90000"/>
              </a:lnSpc>
              <a:spcBef>
                <a:spcPts val="1000"/>
              </a:spcBef>
              <a:spcAft>
                <a:spcPts val="0"/>
              </a:spcAft>
              <a:buClr>
                <a:schemeClr val="dk1"/>
              </a:buClr>
              <a:buSzPts val="2400"/>
              <a:buNone/>
            </a:pPr>
            <a:endParaRPr sz="2400"/>
          </a:p>
          <a:p>
            <a:pPr marL="0" lvl="0" indent="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graphicFrame>
        <p:nvGraphicFramePr>
          <p:cNvPr id="600" name="Google Shape;600;p52"/>
          <p:cNvGraphicFramePr/>
          <p:nvPr/>
        </p:nvGraphicFramePr>
        <p:xfrm>
          <a:off x="1330037" y="1374430"/>
          <a:ext cx="3000000" cy="3000000"/>
        </p:xfrm>
        <a:graphic>
          <a:graphicData uri="http://schemas.openxmlformats.org/drawingml/2006/table">
            <a:tbl>
              <a:tblPr firstRow="1" bandRow="1">
                <a:noFill/>
                <a:tableStyleId>{F078BD40-E5E9-4809-B510-CAD91CF1139E}</a:tableStyleId>
              </a:tblPr>
              <a:tblGrid>
                <a:gridCol w="1944900">
                  <a:extLst>
                    <a:ext uri="{9D8B030D-6E8A-4147-A177-3AD203B41FA5}">
                      <a16:colId xmlns:a16="http://schemas.microsoft.com/office/drawing/2014/main" val="20000"/>
                    </a:ext>
                  </a:extLst>
                </a:gridCol>
                <a:gridCol w="1944900">
                  <a:extLst>
                    <a:ext uri="{9D8B030D-6E8A-4147-A177-3AD203B41FA5}">
                      <a16:colId xmlns:a16="http://schemas.microsoft.com/office/drawing/2014/main" val="20001"/>
                    </a:ext>
                  </a:extLst>
                </a:gridCol>
                <a:gridCol w="1944900">
                  <a:extLst>
                    <a:ext uri="{9D8B030D-6E8A-4147-A177-3AD203B41FA5}">
                      <a16:colId xmlns:a16="http://schemas.microsoft.com/office/drawing/2014/main" val="20002"/>
                    </a:ext>
                  </a:extLst>
                </a:gridCol>
                <a:gridCol w="1944900">
                  <a:extLst>
                    <a:ext uri="{9D8B030D-6E8A-4147-A177-3AD203B41FA5}">
                      <a16:colId xmlns:a16="http://schemas.microsoft.com/office/drawing/2014/main" val="20003"/>
                    </a:ext>
                  </a:extLst>
                </a:gridCol>
                <a:gridCol w="1944900">
                  <a:extLst>
                    <a:ext uri="{9D8B030D-6E8A-4147-A177-3AD203B41FA5}">
                      <a16:colId xmlns:a16="http://schemas.microsoft.com/office/drawing/2014/main" val="20004"/>
                    </a:ext>
                  </a:extLst>
                </a:gridCol>
              </a:tblGrid>
              <a:tr h="814650">
                <a:tc>
                  <a:txBody>
                    <a:bodyPr/>
                    <a:lstStyle/>
                    <a:p>
                      <a:pPr marL="0" marR="0" lvl="0" indent="0" algn="ctr" rtl="0">
                        <a:spcBef>
                          <a:spcPts val="0"/>
                        </a:spcBef>
                        <a:spcAft>
                          <a:spcPts val="0"/>
                        </a:spcAft>
                        <a:buNone/>
                      </a:pPr>
                      <a:r>
                        <a:rPr lang="es-MX" sz="1800" b="1"/>
                        <a:t>MIR</a:t>
                      </a:r>
                      <a:endParaRPr sz="1800" b="1"/>
                    </a:p>
                  </a:txBody>
                  <a:tcPr marL="91450" marR="91450" marT="45725" marB="45725" anchor="ctr">
                    <a:solidFill>
                      <a:srgbClr val="EF7788"/>
                    </a:solidFill>
                  </a:tcPr>
                </a:tc>
                <a:tc>
                  <a:txBody>
                    <a:bodyPr/>
                    <a:lstStyle/>
                    <a:p>
                      <a:pPr marL="0" marR="0" lvl="0" indent="0" algn="ctr" rtl="0">
                        <a:spcBef>
                          <a:spcPts val="0"/>
                        </a:spcBef>
                        <a:spcAft>
                          <a:spcPts val="0"/>
                        </a:spcAft>
                        <a:buNone/>
                      </a:pPr>
                      <a:r>
                        <a:rPr lang="es-MX" sz="1800"/>
                        <a:t>RESUMEN NARRATIVO</a:t>
                      </a:r>
                      <a:endParaRPr sz="1800"/>
                    </a:p>
                  </a:txBody>
                  <a:tcPr marL="91450" marR="91450" marT="45725" marB="45725" anchor="ctr">
                    <a:solidFill>
                      <a:srgbClr val="EF7788"/>
                    </a:solidFill>
                  </a:tcPr>
                </a:tc>
                <a:tc>
                  <a:txBody>
                    <a:bodyPr/>
                    <a:lstStyle/>
                    <a:p>
                      <a:pPr marL="0" marR="0" lvl="0" indent="0" algn="ctr" rtl="0">
                        <a:spcBef>
                          <a:spcPts val="0"/>
                        </a:spcBef>
                        <a:spcAft>
                          <a:spcPts val="0"/>
                        </a:spcAft>
                        <a:buNone/>
                      </a:pPr>
                      <a:r>
                        <a:rPr lang="es-MX" sz="1800"/>
                        <a:t>INDICADORES</a:t>
                      </a:r>
                      <a:endParaRPr sz="1800"/>
                    </a:p>
                  </a:txBody>
                  <a:tcPr marL="91450" marR="91450" marT="45725" marB="45725" anchor="ctr">
                    <a:solidFill>
                      <a:srgbClr val="EF7788"/>
                    </a:solidFill>
                  </a:tcPr>
                </a:tc>
                <a:tc>
                  <a:txBody>
                    <a:bodyPr/>
                    <a:lstStyle/>
                    <a:p>
                      <a:pPr marL="0" marR="0" lvl="0" indent="0" algn="ctr" rtl="0">
                        <a:spcBef>
                          <a:spcPts val="0"/>
                        </a:spcBef>
                        <a:spcAft>
                          <a:spcPts val="0"/>
                        </a:spcAft>
                        <a:buNone/>
                      </a:pPr>
                      <a:r>
                        <a:rPr lang="es-MX" sz="1800"/>
                        <a:t>MEDIOS DE VERIFICACIÓN</a:t>
                      </a:r>
                      <a:endParaRPr sz="1800"/>
                    </a:p>
                  </a:txBody>
                  <a:tcPr marL="91450" marR="91450" marT="45725" marB="45725" anchor="ctr">
                    <a:solidFill>
                      <a:srgbClr val="EF7788"/>
                    </a:solidFill>
                  </a:tcPr>
                </a:tc>
                <a:tc>
                  <a:txBody>
                    <a:bodyPr/>
                    <a:lstStyle/>
                    <a:p>
                      <a:pPr marL="0" marR="0" lvl="0" indent="0" algn="ctr" rtl="0">
                        <a:spcBef>
                          <a:spcPts val="0"/>
                        </a:spcBef>
                        <a:spcAft>
                          <a:spcPts val="0"/>
                        </a:spcAft>
                        <a:buNone/>
                      </a:pPr>
                      <a:r>
                        <a:rPr lang="es-MX" sz="1800"/>
                        <a:t>SUPUESTOS</a:t>
                      </a:r>
                      <a:endParaRPr sz="1800"/>
                    </a:p>
                  </a:txBody>
                  <a:tcPr marL="91450" marR="91450" marT="45725" marB="45725" anchor="ctr">
                    <a:solidFill>
                      <a:srgbClr val="EF7788"/>
                    </a:solidFill>
                  </a:tcPr>
                </a:tc>
                <a:extLst>
                  <a:ext uri="{0D108BD9-81ED-4DB2-BD59-A6C34878D82A}">
                    <a16:rowId xmlns:a16="http://schemas.microsoft.com/office/drawing/2014/main" val="10000"/>
                  </a:ext>
                </a:extLst>
              </a:tr>
              <a:tr h="699750">
                <a:tc>
                  <a:txBody>
                    <a:bodyPr/>
                    <a:lstStyle/>
                    <a:p>
                      <a:pPr marL="0" marR="0" lvl="0" indent="0" algn="ctr" rtl="0">
                        <a:spcBef>
                          <a:spcPts val="0"/>
                        </a:spcBef>
                        <a:spcAft>
                          <a:spcPts val="0"/>
                        </a:spcAft>
                        <a:buNone/>
                      </a:pPr>
                      <a:r>
                        <a:rPr lang="es-MX" sz="1800"/>
                        <a:t>FIN</a:t>
                      </a:r>
                      <a:endParaRPr sz="1800"/>
                    </a:p>
                  </a:txBody>
                  <a:tcPr marL="91450" marR="91450" marT="45725" marB="45725" anchor="ctr">
                    <a:solidFill>
                      <a:srgbClr val="EF7788"/>
                    </a:solidFill>
                  </a:tcPr>
                </a:tc>
                <a:tc>
                  <a:txBody>
                    <a:bodyPr/>
                    <a:lstStyle/>
                    <a:p>
                      <a:pPr marL="0" marR="0" lvl="0" indent="0" algn="ctr" rtl="0">
                        <a:spcBef>
                          <a:spcPts val="0"/>
                        </a:spcBef>
                        <a:spcAft>
                          <a:spcPts val="0"/>
                        </a:spcAft>
                        <a:buNone/>
                      </a:pPr>
                      <a:endParaRPr sz="1800"/>
                    </a:p>
                  </a:txBody>
                  <a:tcPr marL="91450" marR="91450" marT="45725" marB="45725" anchor="ctr">
                    <a:solidFill>
                      <a:srgbClr val="F8C8CF"/>
                    </a:solidFill>
                  </a:tcPr>
                </a:tc>
                <a:tc>
                  <a:txBody>
                    <a:bodyPr/>
                    <a:lstStyle/>
                    <a:p>
                      <a:pPr marL="0" marR="0" lvl="0" indent="0" algn="ctr" rtl="0">
                        <a:spcBef>
                          <a:spcPts val="0"/>
                        </a:spcBef>
                        <a:spcAft>
                          <a:spcPts val="0"/>
                        </a:spcAft>
                        <a:buNone/>
                      </a:pPr>
                      <a:endParaRPr sz="1800"/>
                    </a:p>
                  </a:txBody>
                  <a:tcPr marL="91450" marR="91450" marT="45725" marB="45725" anchor="ctr">
                    <a:solidFill>
                      <a:srgbClr val="F8C8CF"/>
                    </a:solidFill>
                  </a:tcPr>
                </a:tc>
                <a:tc>
                  <a:txBody>
                    <a:bodyPr/>
                    <a:lstStyle/>
                    <a:p>
                      <a:pPr marL="0" marR="0" lvl="0" indent="0" algn="ctr" rtl="0">
                        <a:spcBef>
                          <a:spcPts val="0"/>
                        </a:spcBef>
                        <a:spcAft>
                          <a:spcPts val="0"/>
                        </a:spcAft>
                        <a:buNone/>
                      </a:pPr>
                      <a:endParaRPr sz="1800"/>
                    </a:p>
                  </a:txBody>
                  <a:tcPr marL="91450" marR="91450" marT="45725" marB="45725" anchor="ctr">
                    <a:solidFill>
                      <a:srgbClr val="F8C8CF"/>
                    </a:solidFill>
                  </a:tcPr>
                </a:tc>
                <a:tc>
                  <a:txBody>
                    <a:bodyPr/>
                    <a:lstStyle/>
                    <a:p>
                      <a:pPr marL="0" marR="0" lvl="0" indent="0" algn="ctr" rtl="0">
                        <a:spcBef>
                          <a:spcPts val="0"/>
                        </a:spcBef>
                        <a:spcAft>
                          <a:spcPts val="0"/>
                        </a:spcAft>
                        <a:buNone/>
                      </a:pPr>
                      <a:endParaRPr sz="1800"/>
                    </a:p>
                  </a:txBody>
                  <a:tcPr marL="91450" marR="91450" marT="45725" marB="45725" anchor="ctr">
                    <a:solidFill>
                      <a:srgbClr val="F8C8CF"/>
                    </a:solidFill>
                  </a:tcPr>
                </a:tc>
                <a:extLst>
                  <a:ext uri="{0D108BD9-81ED-4DB2-BD59-A6C34878D82A}">
                    <a16:rowId xmlns:a16="http://schemas.microsoft.com/office/drawing/2014/main" val="10001"/>
                  </a:ext>
                </a:extLst>
              </a:tr>
              <a:tr h="699750">
                <a:tc>
                  <a:txBody>
                    <a:bodyPr/>
                    <a:lstStyle/>
                    <a:p>
                      <a:pPr marL="0" marR="0" lvl="0" indent="0" algn="ctr" rtl="0">
                        <a:spcBef>
                          <a:spcPts val="0"/>
                        </a:spcBef>
                        <a:spcAft>
                          <a:spcPts val="0"/>
                        </a:spcAft>
                        <a:buNone/>
                      </a:pPr>
                      <a:r>
                        <a:rPr lang="es-MX" sz="1800"/>
                        <a:t>PROPÓSITO</a:t>
                      </a:r>
                      <a:endParaRPr sz="1800"/>
                    </a:p>
                  </a:txBody>
                  <a:tcPr marL="91450" marR="91450" marT="45725" marB="45725" anchor="ctr">
                    <a:solidFill>
                      <a:srgbClr val="EF7788"/>
                    </a:solidFill>
                  </a:tcPr>
                </a:tc>
                <a:tc>
                  <a:txBody>
                    <a:bodyPr/>
                    <a:lstStyle/>
                    <a:p>
                      <a:pPr marL="0" marR="0" lvl="0" indent="0" algn="ctr" rtl="0">
                        <a:spcBef>
                          <a:spcPts val="0"/>
                        </a:spcBef>
                        <a:spcAft>
                          <a:spcPts val="0"/>
                        </a:spcAft>
                        <a:buNone/>
                      </a:pPr>
                      <a:endParaRPr sz="1800"/>
                    </a:p>
                  </a:txBody>
                  <a:tcPr marL="91450" marR="91450" marT="45725" marB="45725" anchor="ctr">
                    <a:solidFill>
                      <a:srgbClr val="F8C8CF"/>
                    </a:solidFill>
                  </a:tcPr>
                </a:tc>
                <a:tc>
                  <a:txBody>
                    <a:bodyPr/>
                    <a:lstStyle/>
                    <a:p>
                      <a:pPr marL="0" marR="0" lvl="0" indent="0" algn="ctr" rtl="0">
                        <a:spcBef>
                          <a:spcPts val="0"/>
                        </a:spcBef>
                        <a:spcAft>
                          <a:spcPts val="0"/>
                        </a:spcAft>
                        <a:buNone/>
                      </a:pPr>
                      <a:endParaRPr sz="1800"/>
                    </a:p>
                  </a:txBody>
                  <a:tcPr marL="91450" marR="91450" marT="45725" marB="45725" anchor="ctr">
                    <a:solidFill>
                      <a:srgbClr val="F8C8CF"/>
                    </a:solidFill>
                  </a:tcPr>
                </a:tc>
                <a:tc>
                  <a:txBody>
                    <a:bodyPr/>
                    <a:lstStyle/>
                    <a:p>
                      <a:pPr marL="0" marR="0" lvl="0" indent="0" algn="ctr" rtl="0">
                        <a:spcBef>
                          <a:spcPts val="0"/>
                        </a:spcBef>
                        <a:spcAft>
                          <a:spcPts val="0"/>
                        </a:spcAft>
                        <a:buNone/>
                      </a:pPr>
                      <a:endParaRPr sz="1800"/>
                    </a:p>
                  </a:txBody>
                  <a:tcPr marL="91450" marR="91450" marT="45725" marB="45725" anchor="ctr">
                    <a:solidFill>
                      <a:srgbClr val="F8C8CF"/>
                    </a:solidFill>
                  </a:tcPr>
                </a:tc>
                <a:tc>
                  <a:txBody>
                    <a:bodyPr/>
                    <a:lstStyle/>
                    <a:p>
                      <a:pPr marL="0" marR="0" lvl="0" indent="0" algn="ctr" rtl="0">
                        <a:spcBef>
                          <a:spcPts val="0"/>
                        </a:spcBef>
                        <a:spcAft>
                          <a:spcPts val="0"/>
                        </a:spcAft>
                        <a:buNone/>
                      </a:pPr>
                      <a:endParaRPr sz="1800"/>
                    </a:p>
                  </a:txBody>
                  <a:tcPr marL="91450" marR="91450" marT="45725" marB="45725" anchor="ctr">
                    <a:solidFill>
                      <a:srgbClr val="F8C8CF"/>
                    </a:solidFill>
                  </a:tcPr>
                </a:tc>
                <a:extLst>
                  <a:ext uri="{0D108BD9-81ED-4DB2-BD59-A6C34878D82A}">
                    <a16:rowId xmlns:a16="http://schemas.microsoft.com/office/drawing/2014/main" val="10002"/>
                  </a:ext>
                </a:extLst>
              </a:tr>
              <a:tr h="699750">
                <a:tc>
                  <a:txBody>
                    <a:bodyPr/>
                    <a:lstStyle/>
                    <a:p>
                      <a:pPr marL="0" marR="0" lvl="0" indent="0" algn="ctr" rtl="0">
                        <a:spcBef>
                          <a:spcPts val="0"/>
                        </a:spcBef>
                        <a:spcAft>
                          <a:spcPts val="0"/>
                        </a:spcAft>
                        <a:buNone/>
                      </a:pPr>
                      <a:r>
                        <a:rPr lang="es-MX" sz="1800"/>
                        <a:t>COMPONENTE</a:t>
                      </a:r>
                      <a:endParaRPr sz="1800"/>
                    </a:p>
                  </a:txBody>
                  <a:tcPr marL="91450" marR="91450" marT="45725" marB="45725" anchor="ctr">
                    <a:solidFill>
                      <a:srgbClr val="EF7788"/>
                    </a:solidFill>
                  </a:tcPr>
                </a:tc>
                <a:tc>
                  <a:txBody>
                    <a:bodyPr/>
                    <a:lstStyle/>
                    <a:p>
                      <a:pPr marL="0" marR="0" lvl="0" indent="0" algn="ctr" rtl="0">
                        <a:spcBef>
                          <a:spcPts val="0"/>
                        </a:spcBef>
                        <a:spcAft>
                          <a:spcPts val="0"/>
                        </a:spcAft>
                        <a:buNone/>
                      </a:pPr>
                      <a:endParaRPr sz="1800"/>
                    </a:p>
                  </a:txBody>
                  <a:tcPr marL="91450" marR="91450" marT="45725" marB="45725" anchor="ctr">
                    <a:solidFill>
                      <a:srgbClr val="F8C8CF"/>
                    </a:solidFill>
                  </a:tcPr>
                </a:tc>
                <a:tc>
                  <a:txBody>
                    <a:bodyPr/>
                    <a:lstStyle/>
                    <a:p>
                      <a:pPr marL="0" marR="0" lvl="0" indent="0" algn="ctr" rtl="0">
                        <a:spcBef>
                          <a:spcPts val="0"/>
                        </a:spcBef>
                        <a:spcAft>
                          <a:spcPts val="0"/>
                        </a:spcAft>
                        <a:buNone/>
                      </a:pPr>
                      <a:endParaRPr sz="1800"/>
                    </a:p>
                  </a:txBody>
                  <a:tcPr marL="91450" marR="91450" marT="45725" marB="45725" anchor="ctr">
                    <a:solidFill>
                      <a:srgbClr val="F8C8CF"/>
                    </a:solidFill>
                  </a:tcPr>
                </a:tc>
                <a:tc>
                  <a:txBody>
                    <a:bodyPr/>
                    <a:lstStyle/>
                    <a:p>
                      <a:pPr marL="0" marR="0" lvl="0" indent="0" algn="ctr" rtl="0">
                        <a:spcBef>
                          <a:spcPts val="0"/>
                        </a:spcBef>
                        <a:spcAft>
                          <a:spcPts val="0"/>
                        </a:spcAft>
                        <a:buNone/>
                      </a:pPr>
                      <a:endParaRPr sz="1800"/>
                    </a:p>
                  </a:txBody>
                  <a:tcPr marL="91450" marR="91450" marT="45725" marB="45725" anchor="ctr">
                    <a:solidFill>
                      <a:srgbClr val="F8C8CF"/>
                    </a:solidFill>
                  </a:tcPr>
                </a:tc>
                <a:tc>
                  <a:txBody>
                    <a:bodyPr/>
                    <a:lstStyle/>
                    <a:p>
                      <a:pPr marL="0" marR="0" lvl="0" indent="0" algn="ctr" rtl="0">
                        <a:spcBef>
                          <a:spcPts val="0"/>
                        </a:spcBef>
                        <a:spcAft>
                          <a:spcPts val="0"/>
                        </a:spcAft>
                        <a:buNone/>
                      </a:pPr>
                      <a:endParaRPr sz="1800"/>
                    </a:p>
                  </a:txBody>
                  <a:tcPr marL="91450" marR="91450" marT="45725" marB="45725" anchor="ctr">
                    <a:solidFill>
                      <a:srgbClr val="F8C8CF"/>
                    </a:solidFill>
                  </a:tcPr>
                </a:tc>
                <a:extLst>
                  <a:ext uri="{0D108BD9-81ED-4DB2-BD59-A6C34878D82A}">
                    <a16:rowId xmlns:a16="http://schemas.microsoft.com/office/drawing/2014/main" val="10003"/>
                  </a:ext>
                </a:extLst>
              </a:tr>
              <a:tr h="699750">
                <a:tc>
                  <a:txBody>
                    <a:bodyPr/>
                    <a:lstStyle/>
                    <a:p>
                      <a:pPr marL="0" marR="0" lvl="0" indent="0" algn="ctr" rtl="0">
                        <a:spcBef>
                          <a:spcPts val="0"/>
                        </a:spcBef>
                        <a:spcAft>
                          <a:spcPts val="0"/>
                        </a:spcAft>
                        <a:buNone/>
                      </a:pPr>
                      <a:r>
                        <a:rPr lang="es-MX" sz="1800"/>
                        <a:t>ACTIVIDAD</a:t>
                      </a:r>
                      <a:endParaRPr sz="1800"/>
                    </a:p>
                  </a:txBody>
                  <a:tcPr marL="91450" marR="91450" marT="45725" marB="45725" anchor="ctr">
                    <a:solidFill>
                      <a:srgbClr val="EF7788"/>
                    </a:solidFill>
                  </a:tcPr>
                </a:tc>
                <a:tc>
                  <a:txBody>
                    <a:bodyPr/>
                    <a:lstStyle/>
                    <a:p>
                      <a:pPr marL="0" marR="0" lvl="0" indent="0" algn="ctr" rtl="0">
                        <a:spcBef>
                          <a:spcPts val="0"/>
                        </a:spcBef>
                        <a:spcAft>
                          <a:spcPts val="0"/>
                        </a:spcAft>
                        <a:buNone/>
                      </a:pPr>
                      <a:endParaRPr sz="1800"/>
                    </a:p>
                  </a:txBody>
                  <a:tcPr marL="91450" marR="91450" marT="45725" marB="45725" anchor="ctr">
                    <a:solidFill>
                      <a:srgbClr val="F8C8CF"/>
                    </a:solidFill>
                  </a:tcPr>
                </a:tc>
                <a:tc>
                  <a:txBody>
                    <a:bodyPr/>
                    <a:lstStyle/>
                    <a:p>
                      <a:pPr marL="0" marR="0" lvl="0" indent="0" algn="ctr" rtl="0">
                        <a:spcBef>
                          <a:spcPts val="0"/>
                        </a:spcBef>
                        <a:spcAft>
                          <a:spcPts val="0"/>
                        </a:spcAft>
                        <a:buNone/>
                      </a:pPr>
                      <a:endParaRPr sz="1800"/>
                    </a:p>
                  </a:txBody>
                  <a:tcPr marL="91450" marR="91450" marT="45725" marB="45725" anchor="ctr">
                    <a:solidFill>
                      <a:srgbClr val="F8C8CF"/>
                    </a:solidFill>
                  </a:tcPr>
                </a:tc>
                <a:tc>
                  <a:txBody>
                    <a:bodyPr/>
                    <a:lstStyle/>
                    <a:p>
                      <a:pPr marL="0" marR="0" lvl="0" indent="0" algn="ctr" rtl="0">
                        <a:spcBef>
                          <a:spcPts val="0"/>
                        </a:spcBef>
                        <a:spcAft>
                          <a:spcPts val="0"/>
                        </a:spcAft>
                        <a:buNone/>
                      </a:pPr>
                      <a:endParaRPr sz="1800"/>
                    </a:p>
                  </a:txBody>
                  <a:tcPr marL="91450" marR="91450" marT="45725" marB="45725" anchor="ctr">
                    <a:solidFill>
                      <a:srgbClr val="F8C8CF"/>
                    </a:solidFill>
                  </a:tcPr>
                </a:tc>
                <a:tc>
                  <a:txBody>
                    <a:bodyPr/>
                    <a:lstStyle/>
                    <a:p>
                      <a:pPr marL="0" marR="0" lvl="0" indent="0" algn="ctr" rtl="0">
                        <a:spcBef>
                          <a:spcPts val="0"/>
                        </a:spcBef>
                        <a:spcAft>
                          <a:spcPts val="0"/>
                        </a:spcAft>
                        <a:buNone/>
                      </a:pPr>
                      <a:endParaRPr sz="1800"/>
                    </a:p>
                  </a:txBody>
                  <a:tcPr marL="91450" marR="91450" marT="45725" marB="45725" anchor="ctr">
                    <a:solidFill>
                      <a:srgbClr val="F8C8CF"/>
                    </a:solidFill>
                  </a:tcPr>
                </a:tc>
                <a:extLst>
                  <a:ext uri="{0D108BD9-81ED-4DB2-BD59-A6C34878D82A}">
                    <a16:rowId xmlns:a16="http://schemas.microsoft.com/office/drawing/2014/main" val="10004"/>
                  </a:ext>
                </a:extLst>
              </a:tr>
            </a:tbl>
          </a:graphicData>
        </a:graphic>
      </p:graphicFrame>
      <p:sp>
        <p:nvSpPr>
          <p:cNvPr id="601" name="Google Shape;601;p52"/>
          <p:cNvSpPr/>
          <p:nvPr/>
        </p:nvSpPr>
        <p:spPr>
          <a:xfrm rot="10800000">
            <a:off x="8408324" y="2294804"/>
            <a:ext cx="2398221" cy="581891"/>
          </a:xfrm>
          <a:prstGeom prst="rightArrow">
            <a:avLst>
              <a:gd name="adj1" fmla="val 50000"/>
              <a:gd name="adj2" fmla="val 50000"/>
            </a:avLst>
          </a:prstGeom>
          <a:solidFill>
            <a:srgbClr val="F34BD3"/>
          </a:solidFill>
          <a:ln w="12700" cap="flat" cmpd="sng">
            <a:solidFill>
              <a:srgbClr val="A93718"/>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02" name="Google Shape;602;p52"/>
          <p:cNvSpPr/>
          <p:nvPr/>
        </p:nvSpPr>
        <p:spPr>
          <a:xfrm rot="10800000">
            <a:off x="4455622" y="2294805"/>
            <a:ext cx="3161608" cy="581891"/>
          </a:xfrm>
          <a:prstGeom prst="rightArrow">
            <a:avLst>
              <a:gd name="adj1" fmla="val 50000"/>
              <a:gd name="adj2" fmla="val 50000"/>
            </a:avLst>
          </a:prstGeom>
          <a:solidFill>
            <a:srgbClr val="F34BD3"/>
          </a:solidFill>
          <a:ln w="12700" cap="flat" cmpd="sng">
            <a:solidFill>
              <a:srgbClr val="A93718"/>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03" name="Google Shape;603;p52"/>
          <p:cNvSpPr/>
          <p:nvPr/>
        </p:nvSpPr>
        <p:spPr>
          <a:xfrm rot="10800000">
            <a:off x="8408324" y="2987330"/>
            <a:ext cx="2398221" cy="581891"/>
          </a:xfrm>
          <a:prstGeom prst="rightArrow">
            <a:avLst>
              <a:gd name="adj1" fmla="val 50000"/>
              <a:gd name="adj2" fmla="val 50000"/>
            </a:avLst>
          </a:prstGeom>
          <a:solidFill>
            <a:srgbClr val="F34BD3"/>
          </a:solidFill>
          <a:ln w="12700" cap="flat" cmpd="sng">
            <a:solidFill>
              <a:srgbClr val="A93718"/>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04" name="Google Shape;604;p52"/>
          <p:cNvSpPr/>
          <p:nvPr/>
        </p:nvSpPr>
        <p:spPr>
          <a:xfrm rot="10800000">
            <a:off x="4455622" y="2987331"/>
            <a:ext cx="3161608" cy="581891"/>
          </a:xfrm>
          <a:prstGeom prst="rightArrow">
            <a:avLst>
              <a:gd name="adj1" fmla="val 50000"/>
              <a:gd name="adj2" fmla="val 50000"/>
            </a:avLst>
          </a:prstGeom>
          <a:solidFill>
            <a:srgbClr val="F34BD3"/>
          </a:solidFill>
          <a:ln w="12700" cap="flat" cmpd="sng">
            <a:solidFill>
              <a:srgbClr val="A93718"/>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05" name="Google Shape;605;p52"/>
          <p:cNvSpPr/>
          <p:nvPr/>
        </p:nvSpPr>
        <p:spPr>
          <a:xfrm rot="10800000">
            <a:off x="8408324" y="3713462"/>
            <a:ext cx="2398221" cy="581891"/>
          </a:xfrm>
          <a:prstGeom prst="rightArrow">
            <a:avLst>
              <a:gd name="adj1" fmla="val 50000"/>
              <a:gd name="adj2" fmla="val 50000"/>
            </a:avLst>
          </a:prstGeom>
          <a:solidFill>
            <a:srgbClr val="F34BD3"/>
          </a:solidFill>
          <a:ln w="12700" cap="flat" cmpd="sng">
            <a:solidFill>
              <a:srgbClr val="A93718"/>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06" name="Google Shape;606;p52"/>
          <p:cNvSpPr/>
          <p:nvPr/>
        </p:nvSpPr>
        <p:spPr>
          <a:xfrm rot="10800000">
            <a:off x="4455622" y="3713463"/>
            <a:ext cx="3161608" cy="581891"/>
          </a:xfrm>
          <a:prstGeom prst="rightArrow">
            <a:avLst>
              <a:gd name="adj1" fmla="val 50000"/>
              <a:gd name="adj2" fmla="val 50000"/>
            </a:avLst>
          </a:prstGeom>
          <a:solidFill>
            <a:srgbClr val="F34BD3"/>
          </a:solidFill>
          <a:ln w="12700" cap="flat" cmpd="sng">
            <a:solidFill>
              <a:srgbClr val="A93718"/>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07" name="Google Shape;607;p52"/>
          <p:cNvSpPr/>
          <p:nvPr/>
        </p:nvSpPr>
        <p:spPr>
          <a:xfrm rot="10800000">
            <a:off x="8408323" y="4406142"/>
            <a:ext cx="2398221" cy="581891"/>
          </a:xfrm>
          <a:prstGeom prst="rightArrow">
            <a:avLst>
              <a:gd name="adj1" fmla="val 50000"/>
              <a:gd name="adj2" fmla="val 50000"/>
            </a:avLst>
          </a:prstGeom>
          <a:solidFill>
            <a:srgbClr val="F34BD3"/>
          </a:solidFill>
          <a:ln w="12700" cap="flat" cmpd="sng">
            <a:solidFill>
              <a:srgbClr val="A93718"/>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08" name="Google Shape;608;p52"/>
          <p:cNvSpPr/>
          <p:nvPr/>
        </p:nvSpPr>
        <p:spPr>
          <a:xfrm rot="10800000">
            <a:off x="4455621" y="4406143"/>
            <a:ext cx="3161608" cy="581891"/>
          </a:xfrm>
          <a:prstGeom prst="rightArrow">
            <a:avLst>
              <a:gd name="adj1" fmla="val 50000"/>
              <a:gd name="adj2" fmla="val 50000"/>
            </a:avLst>
          </a:prstGeom>
          <a:solidFill>
            <a:srgbClr val="F34BD3"/>
          </a:solidFill>
          <a:ln w="12700" cap="flat" cmpd="sng">
            <a:solidFill>
              <a:srgbClr val="A93718"/>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sp>
        <p:nvSpPr>
          <p:cNvPr id="613" name="Google Shape;613;p53"/>
          <p:cNvSpPr txBox="1">
            <a:spLocks noGrp="1"/>
          </p:cNvSpPr>
          <p:nvPr>
            <p:ph type="body" idx="1"/>
          </p:nvPr>
        </p:nvSpPr>
        <p:spPr>
          <a:xfrm>
            <a:off x="838200" y="681644"/>
            <a:ext cx="10515600" cy="5495319"/>
          </a:xfrm>
          <a:prstGeom prst="rect">
            <a:avLst/>
          </a:prstGeom>
          <a:noFill/>
          <a:ln>
            <a:noFill/>
          </a:ln>
        </p:spPr>
        <p:txBody>
          <a:bodyPr spcFirstLastPara="1" wrap="square" lIns="91425" tIns="45700" rIns="91425" bIns="45700" anchor="t" anchorCtr="0">
            <a:normAutofit fontScale="85000" lnSpcReduction="20000"/>
          </a:bodyPr>
          <a:lstStyle/>
          <a:p>
            <a:pPr marL="514350" lvl="0" indent="-514350" algn="l" rtl="0">
              <a:lnSpc>
                <a:spcPct val="90000"/>
              </a:lnSpc>
              <a:spcBef>
                <a:spcPts val="0"/>
              </a:spcBef>
              <a:spcAft>
                <a:spcPts val="0"/>
              </a:spcAft>
              <a:buClr>
                <a:schemeClr val="dk1"/>
              </a:buClr>
              <a:buSzPct val="100000"/>
              <a:buFont typeface="Calibri"/>
              <a:buAutoNum type="arabicPeriod" startAt="2"/>
            </a:pPr>
            <a:r>
              <a:rPr lang="es-MX"/>
              <a:t>LÓGICA VERTICAL </a:t>
            </a:r>
            <a:endParaRPr/>
          </a:p>
          <a:p>
            <a:pPr marL="0" lvl="0" indent="0" algn="l" rtl="0">
              <a:lnSpc>
                <a:spcPct val="90000"/>
              </a:lnSpc>
              <a:spcBef>
                <a:spcPts val="1000"/>
              </a:spcBef>
              <a:spcAft>
                <a:spcPts val="0"/>
              </a:spcAft>
              <a:buClr>
                <a:schemeClr val="dk1"/>
              </a:buClr>
              <a:buSzPct val="100000"/>
              <a:buNone/>
            </a:pPr>
            <a:endParaRPr/>
          </a:p>
          <a:p>
            <a:pPr marL="228600" lvl="0" indent="-228600" algn="l" rtl="0">
              <a:lnSpc>
                <a:spcPct val="90000"/>
              </a:lnSpc>
              <a:spcBef>
                <a:spcPts val="1000"/>
              </a:spcBef>
              <a:spcAft>
                <a:spcPts val="0"/>
              </a:spcAft>
              <a:buClr>
                <a:schemeClr val="dk1"/>
              </a:buClr>
              <a:buSzPct val="100000"/>
              <a:buChar char="•"/>
            </a:pPr>
            <a:r>
              <a:rPr lang="es-MX"/>
              <a:t>Se han identificado supuestos para cada nivel del resumen narrativo.</a:t>
            </a:r>
            <a:endParaRPr/>
          </a:p>
          <a:p>
            <a:pPr marL="228600" lvl="0" indent="-228600" algn="l" rtl="0">
              <a:lnSpc>
                <a:spcPct val="90000"/>
              </a:lnSpc>
              <a:spcBef>
                <a:spcPts val="1000"/>
              </a:spcBef>
              <a:spcAft>
                <a:spcPts val="0"/>
              </a:spcAft>
              <a:buClr>
                <a:schemeClr val="dk1"/>
              </a:buClr>
              <a:buSzPct val="100000"/>
              <a:buChar char="•"/>
            </a:pPr>
            <a:r>
              <a:rPr lang="es-MX"/>
              <a:t>Los medios de verificación identificados son los necesarios y suficientes para obtener los datos requeridos para el cálculo de los indicadores.</a:t>
            </a:r>
            <a:endParaRPr/>
          </a:p>
          <a:p>
            <a:pPr marL="228600" lvl="0" indent="-228600" algn="l" rtl="0">
              <a:lnSpc>
                <a:spcPct val="90000"/>
              </a:lnSpc>
              <a:spcBef>
                <a:spcPts val="1000"/>
              </a:spcBef>
              <a:spcAft>
                <a:spcPts val="0"/>
              </a:spcAft>
              <a:buClr>
                <a:schemeClr val="dk1"/>
              </a:buClr>
              <a:buSzPct val="100000"/>
              <a:buChar char="•"/>
            </a:pPr>
            <a:r>
              <a:rPr lang="es-MX"/>
              <a:t>Los indicadores definidos permite  hacer un buen seguimiento de los objetivos y evaluar adecuadamente el logro de los programas.</a:t>
            </a:r>
            <a:endParaRPr/>
          </a:p>
          <a:p>
            <a:pPr marL="228600" lvl="0" indent="-228600" algn="l" rtl="0">
              <a:lnSpc>
                <a:spcPct val="90000"/>
              </a:lnSpc>
              <a:spcBef>
                <a:spcPts val="1000"/>
              </a:spcBef>
              <a:spcAft>
                <a:spcPts val="0"/>
              </a:spcAft>
              <a:buClr>
                <a:schemeClr val="dk1"/>
              </a:buClr>
              <a:buSzPct val="100000"/>
              <a:buChar char="•"/>
            </a:pPr>
            <a:r>
              <a:rPr lang="es-MX"/>
              <a:t>Si se completan las actividades y se cumplen los supuestos asociados a estas, se logran producir los componentes</a:t>
            </a:r>
            <a:endParaRPr/>
          </a:p>
          <a:p>
            <a:pPr marL="228600" lvl="0" indent="-228600" algn="l" rtl="0">
              <a:lnSpc>
                <a:spcPct val="90000"/>
              </a:lnSpc>
              <a:spcBef>
                <a:spcPts val="1000"/>
              </a:spcBef>
              <a:spcAft>
                <a:spcPts val="0"/>
              </a:spcAft>
              <a:buClr>
                <a:schemeClr val="dk1"/>
              </a:buClr>
              <a:buSzPct val="100000"/>
              <a:buChar char="•"/>
            </a:pPr>
            <a:r>
              <a:rPr lang="es-MX"/>
              <a:t>Si se producen los componentes y se cumplen los supuestos asociados a estos, se logra el propósito del programa.</a:t>
            </a:r>
            <a:endParaRPr/>
          </a:p>
          <a:p>
            <a:pPr marL="228600" lvl="0" indent="-228600" algn="l" rtl="0">
              <a:lnSpc>
                <a:spcPct val="90000"/>
              </a:lnSpc>
              <a:spcBef>
                <a:spcPts val="1000"/>
              </a:spcBef>
              <a:spcAft>
                <a:spcPts val="0"/>
              </a:spcAft>
              <a:buClr>
                <a:schemeClr val="dk1"/>
              </a:buClr>
              <a:buSzPct val="100000"/>
              <a:buChar char="•"/>
            </a:pPr>
            <a:r>
              <a:rPr lang="es-MX"/>
              <a:t>Si se logra el propósito y se cumplen los supuestos asociados a este, se contribuirá al logro de Fin.</a:t>
            </a:r>
            <a:endParaRPr/>
          </a:p>
          <a:p>
            <a:pPr marL="228600" lvl="0" indent="-228600" algn="l" rtl="0">
              <a:lnSpc>
                <a:spcPct val="90000"/>
              </a:lnSpc>
              <a:spcBef>
                <a:spcPts val="1000"/>
              </a:spcBef>
              <a:spcAft>
                <a:spcPts val="0"/>
              </a:spcAft>
              <a:buClr>
                <a:schemeClr val="dk1"/>
              </a:buClr>
              <a:buSzPct val="100000"/>
              <a:buChar char="•"/>
            </a:pPr>
            <a:r>
              <a:rPr lang="es-MX"/>
              <a:t>Si se contribuye al logro del fin y se mantiene vigentes los supuestos asociados a este, se garantiza la sustentabilidad de los beneficios del programa.</a:t>
            </a:r>
            <a:endParaRPr/>
          </a:p>
          <a:p>
            <a:pPr marL="0" lvl="0" indent="0" algn="l" rtl="0">
              <a:lnSpc>
                <a:spcPct val="90000"/>
              </a:lnSpc>
              <a:spcBef>
                <a:spcPts val="1000"/>
              </a:spcBef>
              <a:spcAft>
                <a:spcPts val="0"/>
              </a:spcAft>
              <a:buClr>
                <a:schemeClr val="dk1"/>
              </a:buClr>
              <a:buSzPct val="100000"/>
              <a:buNone/>
            </a:pP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617"/>
        <p:cNvGrpSpPr/>
        <p:nvPr/>
      </p:nvGrpSpPr>
      <p:grpSpPr>
        <a:xfrm>
          <a:off x="0" y="0"/>
          <a:ext cx="0" cy="0"/>
          <a:chOff x="0" y="0"/>
          <a:chExt cx="0" cy="0"/>
        </a:xfrm>
      </p:grpSpPr>
      <p:graphicFrame>
        <p:nvGraphicFramePr>
          <p:cNvPr id="618" name="Google Shape;618;p54"/>
          <p:cNvGraphicFramePr/>
          <p:nvPr/>
        </p:nvGraphicFramePr>
        <p:xfrm>
          <a:off x="1330037" y="1374430"/>
          <a:ext cx="3000000" cy="3000000"/>
        </p:xfrm>
        <a:graphic>
          <a:graphicData uri="http://schemas.openxmlformats.org/drawingml/2006/table">
            <a:tbl>
              <a:tblPr firstRow="1" bandRow="1">
                <a:noFill/>
                <a:tableStyleId>{F078BD40-E5E9-4809-B510-CAD91CF1139E}</a:tableStyleId>
              </a:tblPr>
              <a:tblGrid>
                <a:gridCol w="1944900">
                  <a:extLst>
                    <a:ext uri="{9D8B030D-6E8A-4147-A177-3AD203B41FA5}">
                      <a16:colId xmlns:a16="http://schemas.microsoft.com/office/drawing/2014/main" val="20000"/>
                    </a:ext>
                  </a:extLst>
                </a:gridCol>
                <a:gridCol w="1944900">
                  <a:extLst>
                    <a:ext uri="{9D8B030D-6E8A-4147-A177-3AD203B41FA5}">
                      <a16:colId xmlns:a16="http://schemas.microsoft.com/office/drawing/2014/main" val="20001"/>
                    </a:ext>
                  </a:extLst>
                </a:gridCol>
                <a:gridCol w="1944900">
                  <a:extLst>
                    <a:ext uri="{9D8B030D-6E8A-4147-A177-3AD203B41FA5}">
                      <a16:colId xmlns:a16="http://schemas.microsoft.com/office/drawing/2014/main" val="20002"/>
                    </a:ext>
                  </a:extLst>
                </a:gridCol>
                <a:gridCol w="1944900">
                  <a:extLst>
                    <a:ext uri="{9D8B030D-6E8A-4147-A177-3AD203B41FA5}">
                      <a16:colId xmlns:a16="http://schemas.microsoft.com/office/drawing/2014/main" val="20003"/>
                    </a:ext>
                  </a:extLst>
                </a:gridCol>
                <a:gridCol w="1944900">
                  <a:extLst>
                    <a:ext uri="{9D8B030D-6E8A-4147-A177-3AD203B41FA5}">
                      <a16:colId xmlns:a16="http://schemas.microsoft.com/office/drawing/2014/main" val="20004"/>
                    </a:ext>
                  </a:extLst>
                </a:gridCol>
              </a:tblGrid>
              <a:tr h="814650">
                <a:tc>
                  <a:txBody>
                    <a:bodyPr/>
                    <a:lstStyle/>
                    <a:p>
                      <a:pPr marL="0" marR="0" lvl="0" indent="0" algn="ctr" rtl="0">
                        <a:spcBef>
                          <a:spcPts val="0"/>
                        </a:spcBef>
                        <a:spcAft>
                          <a:spcPts val="0"/>
                        </a:spcAft>
                        <a:buNone/>
                      </a:pPr>
                      <a:r>
                        <a:rPr lang="es-MX" sz="1800" b="1"/>
                        <a:t>MIR</a:t>
                      </a:r>
                      <a:endParaRPr sz="1800" b="1"/>
                    </a:p>
                  </a:txBody>
                  <a:tcPr marL="91450" marR="91450" marT="45725" marB="45725" anchor="ctr">
                    <a:solidFill>
                      <a:srgbClr val="EF7788"/>
                    </a:solidFill>
                  </a:tcPr>
                </a:tc>
                <a:tc>
                  <a:txBody>
                    <a:bodyPr/>
                    <a:lstStyle/>
                    <a:p>
                      <a:pPr marL="0" marR="0" lvl="0" indent="0" algn="ctr" rtl="0">
                        <a:spcBef>
                          <a:spcPts val="0"/>
                        </a:spcBef>
                        <a:spcAft>
                          <a:spcPts val="0"/>
                        </a:spcAft>
                        <a:buNone/>
                      </a:pPr>
                      <a:r>
                        <a:rPr lang="es-MX" sz="1800"/>
                        <a:t>RESUMEN NARRATIVO</a:t>
                      </a:r>
                      <a:endParaRPr sz="1800"/>
                    </a:p>
                  </a:txBody>
                  <a:tcPr marL="91450" marR="91450" marT="45725" marB="45725" anchor="ctr">
                    <a:solidFill>
                      <a:srgbClr val="EF7788"/>
                    </a:solidFill>
                  </a:tcPr>
                </a:tc>
                <a:tc>
                  <a:txBody>
                    <a:bodyPr/>
                    <a:lstStyle/>
                    <a:p>
                      <a:pPr marL="0" marR="0" lvl="0" indent="0" algn="ctr" rtl="0">
                        <a:spcBef>
                          <a:spcPts val="0"/>
                        </a:spcBef>
                        <a:spcAft>
                          <a:spcPts val="0"/>
                        </a:spcAft>
                        <a:buNone/>
                      </a:pPr>
                      <a:r>
                        <a:rPr lang="es-MX" sz="1800"/>
                        <a:t>INDICADORES</a:t>
                      </a:r>
                      <a:endParaRPr sz="1800"/>
                    </a:p>
                  </a:txBody>
                  <a:tcPr marL="91450" marR="91450" marT="45725" marB="45725" anchor="ctr">
                    <a:solidFill>
                      <a:srgbClr val="EF7788"/>
                    </a:solidFill>
                  </a:tcPr>
                </a:tc>
                <a:tc>
                  <a:txBody>
                    <a:bodyPr/>
                    <a:lstStyle/>
                    <a:p>
                      <a:pPr marL="0" marR="0" lvl="0" indent="0" algn="ctr" rtl="0">
                        <a:spcBef>
                          <a:spcPts val="0"/>
                        </a:spcBef>
                        <a:spcAft>
                          <a:spcPts val="0"/>
                        </a:spcAft>
                        <a:buNone/>
                      </a:pPr>
                      <a:r>
                        <a:rPr lang="es-MX" sz="1800"/>
                        <a:t>MEDIOS DE VERIFICACIÓN</a:t>
                      </a:r>
                      <a:endParaRPr sz="1800"/>
                    </a:p>
                  </a:txBody>
                  <a:tcPr marL="91450" marR="91450" marT="45725" marB="45725" anchor="ctr">
                    <a:solidFill>
                      <a:srgbClr val="EF7788"/>
                    </a:solidFill>
                  </a:tcPr>
                </a:tc>
                <a:tc>
                  <a:txBody>
                    <a:bodyPr/>
                    <a:lstStyle/>
                    <a:p>
                      <a:pPr marL="0" marR="0" lvl="0" indent="0" algn="ctr" rtl="0">
                        <a:spcBef>
                          <a:spcPts val="0"/>
                        </a:spcBef>
                        <a:spcAft>
                          <a:spcPts val="0"/>
                        </a:spcAft>
                        <a:buNone/>
                      </a:pPr>
                      <a:r>
                        <a:rPr lang="es-MX" sz="1800"/>
                        <a:t>SUPUESTOS</a:t>
                      </a:r>
                      <a:endParaRPr sz="1800"/>
                    </a:p>
                  </a:txBody>
                  <a:tcPr marL="91450" marR="91450" marT="45725" marB="45725" anchor="ctr">
                    <a:solidFill>
                      <a:srgbClr val="EF7788"/>
                    </a:solidFill>
                  </a:tcPr>
                </a:tc>
                <a:extLst>
                  <a:ext uri="{0D108BD9-81ED-4DB2-BD59-A6C34878D82A}">
                    <a16:rowId xmlns:a16="http://schemas.microsoft.com/office/drawing/2014/main" val="10000"/>
                  </a:ext>
                </a:extLst>
              </a:tr>
              <a:tr h="699750">
                <a:tc>
                  <a:txBody>
                    <a:bodyPr/>
                    <a:lstStyle/>
                    <a:p>
                      <a:pPr marL="0" marR="0" lvl="0" indent="0" algn="ctr" rtl="0">
                        <a:spcBef>
                          <a:spcPts val="0"/>
                        </a:spcBef>
                        <a:spcAft>
                          <a:spcPts val="0"/>
                        </a:spcAft>
                        <a:buNone/>
                      </a:pPr>
                      <a:r>
                        <a:rPr lang="es-MX" sz="1800"/>
                        <a:t>FIN</a:t>
                      </a:r>
                      <a:endParaRPr sz="1800"/>
                    </a:p>
                  </a:txBody>
                  <a:tcPr marL="91450" marR="91450" marT="45725" marB="45725" anchor="ctr">
                    <a:solidFill>
                      <a:srgbClr val="EF7788"/>
                    </a:solidFill>
                  </a:tcPr>
                </a:tc>
                <a:tc>
                  <a:txBody>
                    <a:bodyPr/>
                    <a:lstStyle/>
                    <a:p>
                      <a:pPr marL="0" marR="0" lvl="0" indent="0" algn="ctr" rtl="0">
                        <a:spcBef>
                          <a:spcPts val="0"/>
                        </a:spcBef>
                        <a:spcAft>
                          <a:spcPts val="0"/>
                        </a:spcAft>
                        <a:buNone/>
                      </a:pPr>
                      <a:endParaRPr sz="1800"/>
                    </a:p>
                  </a:txBody>
                  <a:tcPr marL="91450" marR="91450" marT="45725" marB="45725" anchor="ctr">
                    <a:solidFill>
                      <a:srgbClr val="F8C8CF"/>
                    </a:solidFill>
                  </a:tcPr>
                </a:tc>
                <a:tc>
                  <a:txBody>
                    <a:bodyPr/>
                    <a:lstStyle/>
                    <a:p>
                      <a:pPr marL="0" marR="0" lvl="0" indent="0" algn="ctr" rtl="0">
                        <a:spcBef>
                          <a:spcPts val="0"/>
                        </a:spcBef>
                        <a:spcAft>
                          <a:spcPts val="0"/>
                        </a:spcAft>
                        <a:buNone/>
                      </a:pPr>
                      <a:endParaRPr sz="1800"/>
                    </a:p>
                  </a:txBody>
                  <a:tcPr marL="91450" marR="91450" marT="45725" marB="45725" anchor="ctr">
                    <a:solidFill>
                      <a:srgbClr val="F8C8CF"/>
                    </a:solidFill>
                  </a:tcPr>
                </a:tc>
                <a:tc>
                  <a:txBody>
                    <a:bodyPr/>
                    <a:lstStyle/>
                    <a:p>
                      <a:pPr marL="0" marR="0" lvl="0" indent="0" algn="ctr" rtl="0">
                        <a:spcBef>
                          <a:spcPts val="0"/>
                        </a:spcBef>
                        <a:spcAft>
                          <a:spcPts val="0"/>
                        </a:spcAft>
                        <a:buNone/>
                      </a:pPr>
                      <a:endParaRPr sz="1800"/>
                    </a:p>
                  </a:txBody>
                  <a:tcPr marL="91450" marR="91450" marT="45725" marB="45725" anchor="ctr">
                    <a:solidFill>
                      <a:srgbClr val="F8C8CF"/>
                    </a:solidFill>
                  </a:tcPr>
                </a:tc>
                <a:tc>
                  <a:txBody>
                    <a:bodyPr/>
                    <a:lstStyle/>
                    <a:p>
                      <a:pPr marL="0" marR="0" lvl="0" indent="0" algn="ctr" rtl="0">
                        <a:spcBef>
                          <a:spcPts val="0"/>
                        </a:spcBef>
                        <a:spcAft>
                          <a:spcPts val="0"/>
                        </a:spcAft>
                        <a:buNone/>
                      </a:pPr>
                      <a:endParaRPr sz="1800"/>
                    </a:p>
                  </a:txBody>
                  <a:tcPr marL="91450" marR="91450" marT="45725" marB="45725" anchor="ctr">
                    <a:solidFill>
                      <a:srgbClr val="F8C8CF"/>
                    </a:solidFill>
                  </a:tcPr>
                </a:tc>
                <a:extLst>
                  <a:ext uri="{0D108BD9-81ED-4DB2-BD59-A6C34878D82A}">
                    <a16:rowId xmlns:a16="http://schemas.microsoft.com/office/drawing/2014/main" val="10001"/>
                  </a:ext>
                </a:extLst>
              </a:tr>
              <a:tr h="699750">
                <a:tc>
                  <a:txBody>
                    <a:bodyPr/>
                    <a:lstStyle/>
                    <a:p>
                      <a:pPr marL="0" marR="0" lvl="0" indent="0" algn="ctr" rtl="0">
                        <a:spcBef>
                          <a:spcPts val="0"/>
                        </a:spcBef>
                        <a:spcAft>
                          <a:spcPts val="0"/>
                        </a:spcAft>
                        <a:buNone/>
                      </a:pPr>
                      <a:r>
                        <a:rPr lang="es-MX" sz="1800"/>
                        <a:t>PROPÓSITO</a:t>
                      </a:r>
                      <a:endParaRPr sz="1800"/>
                    </a:p>
                  </a:txBody>
                  <a:tcPr marL="91450" marR="91450" marT="45725" marB="45725" anchor="ctr">
                    <a:solidFill>
                      <a:srgbClr val="EF7788"/>
                    </a:solidFill>
                  </a:tcPr>
                </a:tc>
                <a:tc>
                  <a:txBody>
                    <a:bodyPr/>
                    <a:lstStyle/>
                    <a:p>
                      <a:pPr marL="0" marR="0" lvl="0" indent="0" algn="ctr" rtl="0">
                        <a:spcBef>
                          <a:spcPts val="0"/>
                        </a:spcBef>
                        <a:spcAft>
                          <a:spcPts val="0"/>
                        </a:spcAft>
                        <a:buNone/>
                      </a:pPr>
                      <a:endParaRPr sz="1800"/>
                    </a:p>
                  </a:txBody>
                  <a:tcPr marL="91450" marR="91450" marT="45725" marB="45725" anchor="ctr">
                    <a:solidFill>
                      <a:srgbClr val="F8C8CF"/>
                    </a:solidFill>
                  </a:tcPr>
                </a:tc>
                <a:tc>
                  <a:txBody>
                    <a:bodyPr/>
                    <a:lstStyle/>
                    <a:p>
                      <a:pPr marL="0" marR="0" lvl="0" indent="0" algn="ctr" rtl="0">
                        <a:spcBef>
                          <a:spcPts val="0"/>
                        </a:spcBef>
                        <a:spcAft>
                          <a:spcPts val="0"/>
                        </a:spcAft>
                        <a:buNone/>
                      </a:pPr>
                      <a:endParaRPr sz="1800"/>
                    </a:p>
                  </a:txBody>
                  <a:tcPr marL="91450" marR="91450" marT="45725" marB="45725" anchor="ctr">
                    <a:solidFill>
                      <a:srgbClr val="F8C8CF"/>
                    </a:solidFill>
                  </a:tcPr>
                </a:tc>
                <a:tc>
                  <a:txBody>
                    <a:bodyPr/>
                    <a:lstStyle/>
                    <a:p>
                      <a:pPr marL="0" marR="0" lvl="0" indent="0" algn="ctr" rtl="0">
                        <a:spcBef>
                          <a:spcPts val="0"/>
                        </a:spcBef>
                        <a:spcAft>
                          <a:spcPts val="0"/>
                        </a:spcAft>
                        <a:buNone/>
                      </a:pPr>
                      <a:endParaRPr sz="1800"/>
                    </a:p>
                  </a:txBody>
                  <a:tcPr marL="91450" marR="91450" marT="45725" marB="45725" anchor="ctr">
                    <a:solidFill>
                      <a:srgbClr val="F8C8CF"/>
                    </a:solidFill>
                  </a:tcPr>
                </a:tc>
                <a:tc>
                  <a:txBody>
                    <a:bodyPr/>
                    <a:lstStyle/>
                    <a:p>
                      <a:pPr marL="0" marR="0" lvl="0" indent="0" algn="ctr" rtl="0">
                        <a:spcBef>
                          <a:spcPts val="0"/>
                        </a:spcBef>
                        <a:spcAft>
                          <a:spcPts val="0"/>
                        </a:spcAft>
                        <a:buNone/>
                      </a:pPr>
                      <a:endParaRPr sz="1800"/>
                    </a:p>
                  </a:txBody>
                  <a:tcPr marL="91450" marR="91450" marT="45725" marB="45725" anchor="ctr">
                    <a:solidFill>
                      <a:srgbClr val="F8C8CF"/>
                    </a:solidFill>
                  </a:tcPr>
                </a:tc>
                <a:extLst>
                  <a:ext uri="{0D108BD9-81ED-4DB2-BD59-A6C34878D82A}">
                    <a16:rowId xmlns:a16="http://schemas.microsoft.com/office/drawing/2014/main" val="10002"/>
                  </a:ext>
                </a:extLst>
              </a:tr>
              <a:tr h="699750">
                <a:tc>
                  <a:txBody>
                    <a:bodyPr/>
                    <a:lstStyle/>
                    <a:p>
                      <a:pPr marL="0" marR="0" lvl="0" indent="0" algn="ctr" rtl="0">
                        <a:spcBef>
                          <a:spcPts val="0"/>
                        </a:spcBef>
                        <a:spcAft>
                          <a:spcPts val="0"/>
                        </a:spcAft>
                        <a:buNone/>
                      </a:pPr>
                      <a:r>
                        <a:rPr lang="es-MX" sz="1800"/>
                        <a:t>COMPONENTE</a:t>
                      </a:r>
                      <a:endParaRPr sz="1800"/>
                    </a:p>
                  </a:txBody>
                  <a:tcPr marL="91450" marR="91450" marT="45725" marB="45725" anchor="ctr">
                    <a:solidFill>
                      <a:srgbClr val="EF7788"/>
                    </a:solidFill>
                  </a:tcPr>
                </a:tc>
                <a:tc>
                  <a:txBody>
                    <a:bodyPr/>
                    <a:lstStyle/>
                    <a:p>
                      <a:pPr marL="0" marR="0" lvl="0" indent="0" algn="ctr" rtl="0">
                        <a:spcBef>
                          <a:spcPts val="0"/>
                        </a:spcBef>
                        <a:spcAft>
                          <a:spcPts val="0"/>
                        </a:spcAft>
                        <a:buNone/>
                      </a:pPr>
                      <a:endParaRPr sz="1800"/>
                    </a:p>
                  </a:txBody>
                  <a:tcPr marL="91450" marR="91450" marT="45725" marB="45725" anchor="ctr">
                    <a:solidFill>
                      <a:srgbClr val="F8C8CF"/>
                    </a:solidFill>
                  </a:tcPr>
                </a:tc>
                <a:tc>
                  <a:txBody>
                    <a:bodyPr/>
                    <a:lstStyle/>
                    <a:p>
                      <a:pPr marL="0" marR="0" lvl="0" indent="0" algn="ctr" rtl="0">
                        <a:spcBef>
                          <a:spcPts val="0"/>
                        </a:spcBef>
                        <a:spcAft>
                          <a:spcPts val="0"/>
                        </a:spcAft>
                        <a:buNone/>
                      </a:pPr>
                      <a:endParaRPr sz="1800"/>
                    </a:p>
                  </a:txBody>
                  <a:tcPr marL="91450" marR="91450" marT="45725" marB="45725" anchor="ctr">
                    <a:solidFill>
                      <a:srgbClr val="F8C8CF"/>
                    </a:solidFill>
                  </a:tcPr>
                </a:tc>
                <a:tc>
                  <a:txBody>
                    <a:bodyPr/>
                    <a:lstStyle/>
                    <a:p>
                      <a:pPr marL="0" marR="0" lvl="0" indent="0" algn="ctr" rtl="0">
                        <a:spcBef>
                          <a:spcPts val="0"/>
                        </a:spcBef>
                        <a:spcAft>
                          <a:spcPts val="0"/>
                        </a:spcAft>
                        <a:buNone/>
                      </a:pPr>
                      <a:endParaRPr sz="1800"/>
                    </a:p>
                  </a:txBody>
                  <a:tcPr marL="91450" marR="91450" marT="45725" marB="45725" anchor="ctr">
                    <a:solidFill>
                      <a:srgbClr val="F8C8CF"/>
                    </a:solidFill>
                  </a:tcPr>
                </a:tc>
                <a:tc>
                  <a:txBody>
                    <a:bodyPr/>
                    <a:lstStyle/>
                    <a:p>
                      <a:pPr marL="0" marR="0" lvl="0" indent="0" algn="ctr" rtl="0">
                        <a:spcBef>
                          <a:spcPts val="0"/>
                        </a:spcBef>
                        <a:spcAft>
                          <a:spcPts val="0"/>
                        </a:spcAft>
                        <a:buNone/>
                      </a:pPr>
                      <a:endParaRPr sz="1800"/>
                    </a:p>
                  </a:txBody>
                  <a:tcPr marL="91450" marR="91450" marT="45725" marB="45725" anchor="ctr">
                    <a:solidFill>
                      <a:srgbClr val="F8C8CF"/>
                    </a:solidFill>
                  </a:tcPr>
                </a:tc>
                <a:extLst>
                  <a:ext uri="{0D108BD9-81ED-4DB2-BD59-A6C34878D82A}">
                    <a16:rowId xmlns:a16="http://schemas.microsoft.com/office/drawing/2014/main" val="10003"/>
                  </a:ext>
                </a:extLst>
              </a:tr>
              <a:tr h="699750">
                <a:tc>
                  <a:txBody>
                    <a:bodyPr/>
                    <a:lstStyle/>
                    <a:p>
                      <a:pPr marL="0" marR="0" lvl="0" indent="0" algn="ctr" rtl="0">
                        <a:spcBef>
                          <a:spcPts val="0"/>
                        </a:spcBef>
                        <a:spcAft>
                          <a:spcPts val="0"/>
                        </a:spcAft>
                        <a:buNone/>
                      </a:pPr>
                      <a:r>
                        <a:rPr lang="es-MX" sz="1800"/>
                        <a:t>ACTIVIDAD</a:t>
                      </a:r>
                      <a:endParaRPr sz="1800"/>
                    </a:p>
                  </a:txBody>
                  <a:tcPr marL="91450" marR="91450" marT="45725" marB="45725" anchor="ctr">
                    <a:solidFill>
                      <a:srgbClr val="EF7788"/>
                    </a:solidFill>
                  </a:tcPr>
                </a:tc>
                <a:tc>
                  <a:txBody>
                    <a:bodyPr/>
                    <a:lstStyle/>
                    <a:p>
                      <a:pPr marL="0" marR="0" lvl="0" indent="0" algn="ctr" rtl="0">
                        <a:spcBef>
                          <a:spcPts val="0"/>
                        </a:spcBef>
                        <a:spcAft>
                          <a:spcPts val="0"/>
                        </a:spcAft>
                        <a:buNone/>
                      </a:pPr>
                      <a:endParaRPr sz="1800"/>
                    </a:p>
                  </a:txBody>
                  <a:tcPr marL="91450" marR="91450" marT="45725" marB="45725" anchor="ctr">
                    <a:solidFill>
                      <a:srgbClr val="F8C8CF"/>
                    </a:solidFill>
                  </a:tcPr>
                </a:tc>
                <a:tc>
                  <a:txBody>
                    <a:bodyPr/>
                    <a:lstStyle/>
                    <a:p>
                      <a:pPr marL="0" marR="0" lvl="0" indent="0" algn="ctr" rtl="0">
                        <a:spcBef>
                          <a:spcPts val="0"/>
                        </a:spcBef>
                        <a:spcAft>
                          <a:spcPts val="0"/>
                        </a:spcAft>
                        <a:buNone/>
                      </a:pPr>
                      <a:endParaRPr sz="1800"/>
                    </a:p>
                  </a:txBody>
                  <a:tcPr marL="91450" marR="91450" marT="45725" marB="45725" anchor="ctr">
                    <a:solidFill>
                      <a:srgbClr val="F8C8CF"/>
                    </a:solidFill>
                  </a:tcPr>
                </a:tc>
                <a:tc>
                  <a:txBody>
                    <a:bodyPr/>
                    <a:lstStyle/>
                    <a:p>
                      <a:pPr marL="0" marR="0" lvl="0" indent="0" algn="ctr" rtl="0">
                        <a:spcBef>
                          <a:spcPts val="0"/>
                        </a:spcBef>
                        <a:spcAft>
                          <a:spcPts val="0"/>
                        </a:spcAft>
                        <a:buNone/>
                      </a:pPr>
                      <a:endParaRPr sz="1800"/>
                    </a:p>
                  </a:txBody>
                  <a:tcPr marL="91450" marR="91450" marT="45725" marB="45725" anchor="ctr">
                    <a:solidFill>
                      <a:srgbClr val="F8C8CF"/>
                    </a:solidFill>
                  </a:tcPr>
                </a:tc>
                <a:tc>
                  <a:txBody>
                    <a:bodyPr/>
                    <a:lstStyle/>
                    <a:p>
                      <a:pPr marL="0" marR="0" lvl="0" indent="0" algn="ctr" rtl="0">
                        <a:spcBef>
                          <a:spcPts val="0"/>
                        </a:spcBef>
                        <a:spcAft>
                          <a:spcPts val="0"/>
                        </a:spcAft>
                        <a:buNone/>
                      </a:pPr>
                      <a:endParaRPr sz="1800"/>
                    </a:p>
                  </a:txBody>
                  <a:tcPr marL="91450" marR="91450" marT="45725" marB="45725" anchor="ctr">
                    <a:solidFill>
                      <a:srgbClr val="F8C8CF"/>
                    </a:solidFill>
                  </a:tcPr>
                </a:tc>
                <a:extLst>
                  <a:ext uri="{0D108BD9-81ED-4DB2-BD59-A6C34878D82A}">
                    <a16:rowId xmlns:a16="http://schemas.microsoft.com/office/drawing/2014/main" val="10004"/>
                  </a:ext>
                </a:extLst>
              </a:tr>
            </a:tbl>
          </a:graphicData>
        </a:graphic>
      </p:graphicFrame>
      <p:sp>
        <p:nvSpPr>
          <p:cNvPr id="619" name="Google Shape;619;p54"/>
          <p:cNvSpPr/>
          <p:nvPr/>
        </p:nvSpPr>
        <p:spPr>
          <a:xfrm>
            <a:off x="5935287" y="4339243"/>
            <a:ext cx="3906982" cy="532015"/>
          </a:xfrm>
          <a:prstGeom prst="rightArrow">
            <a:avLst>
              <a:gd name="adj1" fmla="val 50000"/>
              <a:gd name="adj2" fmla="val 50000"/>
            </a:avLst>
          </a:prstGeom>
          <a:solidFill>
            <a:srgbClr val="E840B8">
              <a:alpha val="49804"/>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20" name="Google Shape;620;p54"/>
          <p:cNvSpPr/>
          <p:nvPr/>
        </p:nvSpPr>
        <p:spPr>
          <a:xfrm rot="-10315001">
            <a:off x="6523428" y="3956459"/>
            <a:ext cx="3906982" cy="532015"/>
          </a:xfrm>
          <a:prstGeom prst="rightArrow">
            <a:avLst>
              <a:gd name="adj1" fmla="val 50000"/>
              <a:gd name="adj2" fmla="val 50000"/>
            </a:avLst>
          </a:prstGeom>
          <a:solidFill>
            <a:srgbClr val="E840B8">
              <a:alpha val="49804"/>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21" name="Google Shape;621;p54"/>
          <p:cNvSpPr/>
          <p:nvPr/>
        </p:nvSpPr>
        <p:spPr>
          <a:xfrm>
            <a:off x="5935288" y="3535183"/>
            <a:ext cx="3906982" cy="532015"/>
          </a:xfrm>
          <a:prstGeom prst="rightArrow">
            <a:avLst>
              <a:gd name="adj1" fmla="val 50000"/>
              <a:gd name="adj2" fmla="val 50000"/>
            </a:avLst>
          </a:prstGeom>
          <a:solidFill>
            <a:srgbClr val="EF7788">
              <a:alpha val="50196"/>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22" name="Google Shape;622;p54"/>
          <p:cNvSpPr/>
          <p:nvPr/>
        </p:nvSpPr>
        <p:spPr>
          <a:xfrm rot="-10315001">
            <a:off x="6523429" y="3152399"/>
            <a:ext cx="3906982" cy="532015"/>
          </a:xfrm>
          <a:prstGeom prst="rightArrow">
            <a:avLst>
              <a:gd name="adj1" fmla="val 50000"/>
              <a:gd name="adj2" fmla="val 50000"/>
            </a:avLst>
          </a:prstGeom>
          <a:solidFill>
            <a:srgbClr val="EF7788">
              <a:alpha val="50196"/>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23" name="Google Shape;623;p54"/>
          <p:cNvSpPr/>
          <p:nvPr/>
        </p:nvSpPr>
        <p:spPr>
          <a:xfrm>
            <a:off x="5935289" y="2851739"/>
            <a:ext cx="3906982" cy="532015"/>
          </a:xfrm>
          <a:prstGeom prst="rightArrow">
            <a:avLst>
              <a:gd name="adj1" fmla="val 50000"/>
              <a:gd name="adj2" fmla="val 50000"/>
            </a:avLst>
          </a:prstGeom>
          <a:solidFill>
            <a:srgbClr val="D74598">
              <a:alpha val="49804"/>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24" name="Google Shape;624;p54"/>
          <p:cNvSpPr/>
          <p:nvPr/>
        </p:nvSpPr>
        <p:spPr>
          <a:xfrm rot="-10315001">
            <a:off x="6523430" y="2468955"/>
            <a:ext cx="3906982" cy="532015"/>
          </a:xfrm>
          <a:prstGeom prst="rightArrow">
            <a:avLst>
              <a:gd name="adj1" fmla="val 50000"/>
              <a:gd name="adj2" fmla="val 50000"/>
            </a:avLst>
          </a:prstGeom>
          <a:solidFill>
            <a:srgbClr val="D74598">
              <a:alpha val="49804"/>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25" name="Google Shape;625;p54"/>
          <p:cNvSpPr/>
          <p:nvPr/>
        </p:nvSpPr>
        <p:spPr>
          <a:xfrm>
            <a:off x="6001789" y="2285070"/>
            <a:ext cx="3906982" cy="532015"/>
          </a:xfrm>
          <a:prstGeom prst="rightArrow">
            <a:avLst>
              <a:gd name="adj1" fmla="val 50000"/>
              <a:gd name="adj2" fmla="val 50000"/>
            </a:avLst>
          </a:prstGeom>
          <a:solidFill>
            <a:srgbClr val="ED44FA">
              <a:alpha val="49804"/>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26" name="Google Shape;626;p54"/>
          <p:cNvSpPr/>
          <p:nvPr/>
        </p:nvSpPr>
        <p:spPr>
          <a:xfrm>
            <a:off x="10344526" y="2214235"/>
            <a:ext cx="631767" cy="566669"/>
          </a:xfrm>
          <a:prstGeom prst="star5">
            <a:avLst>
              <a:gd name="adj" fmla="val 19098"/>
              <a:gd name="hf" fmla="val 105146"/>
              <a:gd name="vf" fmla="val 110557"/>
            </a:avLst>
          </a:prstGeom>
          <a:solidFill>
            <a:srgbClr val="92D050"/>
          </a:solidFill>
          <a:ln w="12700" cap="flat" cmpd="sng">
            <a:solidFill>
              <a:srgbClr val="92D05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Rojo naranja">
      <a:dk1>
        <a:srgbClr val="000000"/>
      </a:dk1>
      <a:lt1>
        <a:srgbClr val="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TotalTime>
  <Words>3686</Words>
  <Application>Microsoft Office PowerPoint</Application>
  <PresentationFormat>Panorámica</PresentationFormat>
  <Paragraphs>448</Paragraphs>
  <Slides>54</Slides>
  <Notes>54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54</vt:i4>
      </vt:variant>
    </vt:vector>
  </HeadingPairs>
  <TitlesOfParts>
    <vt:vector size="59" baseType="lpstr">
      <vt:lpstr>Arial</vt:lpstr>
      <vt:lpstr>Times New Roman</vt:lpstr>
      <vt:lpstr>Book Antiqua</vt:lpstr>
      <vt:lpstr>Calibri</vt:lpstr>
      <vt:lpstr>Office Theme</vt:lpstr>
      <vt:lpstr>PRESUPUESTO BASADO EN RESULADOS (PBR) Y SISTEMA DE EVALUACIÓN AL DESEMPEÑO (SED)</vt:lpstr>
      <vt:lpstr>OBJETIVO</vt:lpstr>
      <vt:lpstr>MARCO JURÍDICO</vt:lpstr>
      <vt:lpstr>EL  PROCESO DE PLANEACIÓN,  PROGRAMACIÓN Y PRESUPUESTO</vt:lpstr>
      <vt:lpstr>GESTIÓN PARA RESULTADOS</vt:lpstr>
      <vt:lpstr>Presentación de PowerPoint</vt:lpstr>
      <vt:lpstr>PRESUPUESTO BASADO EN RESULTADOS</vt:lpstr>
      <vt:lpstr>Presentación de PowerPoint</vt:lpstr>
      <vt:lpstr>SISTEMA DE EVALUACIÓN DEL DESEMPEÑO</vt:lpstr>
      <vt:lpstr>Presentación de PowerPoint</vt:lpstr>
      <vt:lpstr>METODOLOGÍA DEL MARCO LÓGICO (MML)</vt:lpstr>
      <vt:lpstr>Presentación de PowerPoint</vt:lpstr>
      <vt:lpstr>Definición del problema</vt:lpstr>
      <vt:lpstr>Árbol de problemas</vt:lpstr>
      <vt:lpstr>Presentación de PowerPoint</vt:lpstr>
      <vt:lpstr>Definición del objetivo</vt:lpstr>
      <vt:lpstr>Presentación de PowerPoint</vt:lpstr>
      <vt:lpstr>Árbol de objetivos</vt:lpstr>
      <vt:lpstr>Presentación de PowerPoint</vt:lpstr>
      <vt:lpstr>Selección de alternativa</vt:lpstr>
      <vt:lpstr>Ejemplo</vt:lpstr>
      <vt:lpstr>Presentación de PowerPoint</vt:lpstr>
      <vt:lpstr>Presentación de PowerPoint</vt:lpstr>
      <vt:lpstr>Definición de la Estructura Analítica del Programa presupuestario (EAPp)</vt:lpstr>
      <vt:lpstr>Presentación de PowerPoint</vt:lpstr>
      <vt:lpstr>Elaboración de la MIR</vt:lpstr>
      <vt:lpstr>Secuencia de elaboración de la MIR </vt:lpstr>
      <vt:lpstr>Presentación de PowerPoint</vt:lpstr>
      <vt:lpstr>Presentación de PowerPoint</vt:lpstr>
      <vt:lpstr>Presentación de PowerPoint</vt:lpstr>
      <vt:lpstr>RESUMEN NARRATIVO</vt:lpstr>
      <vt:lpstr>INDICADORES</vt:lpstr>
      <vt:lpstr>Presentación de PowerPoint</vt:lpstr>
      <vt:lpstr>Tipos de indicadores y valores</vt:lpstr>
      <vt:lpstr>Ficha técnica </vt:lpstr>
      <vt:lpstr>Nombre del indicador</vt:lpstr>
      <vt:lpstr>Dimensión a medir</vt:lpstr>
      <vt:lpstr>Definición del indicador</vt:lpstr>
      <vt:lpstr>Método de cálculo</vt:lpstr>
      <vt:lpstr>Unidad de medida</vt:lpstr>
      <vt:lpstr>Frecuencia de medición </vt:lpstr>
      <vt:lpstr>Línea base</vt:lpstr>
      <vt:lpstr>Meta </vt:lpstr>
      <vt:lpstr>Sentido del indicador </vt:lpstr>
      <vt:lpstr>Parámetros de semaforización </vt:lpstr>
      <vt:lpstr>CRITERIOS PARA LA VALIDACIÓN DE INDICADORES</vt:lpstr>
      <vt:lpstr>MEDIOS DE VERIFICACIÓN</vt:lpstr>
      <vt:lpstr>Presentación de PowerPoint</vt:lpstr>
      <vt:lpstr>SUPUESTOS</vt:lpstr>
      <vt:lpstr>Presentación de PowerPoint</vt:lpstr>
      <vt:lpstr>REVISIÓN DE LA INFORMACIÓN DE LA MIR</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PRESUPUESTO BASADO EN RESULADOS (PBR) Y SISTEMA DE EVALUACIÓN AL DESEMPEÑO (SED)</dc:title>
  <dc:creator>USR-0NYYZ</dc:creator>
  <cp:lastModifiedBy>USR-0NYYZ</cp:lastModifiedBy>
  <cp:revision>3</cp:revision>
  <dcterms:created xsi:type="dcterms:W3CDTF">2025-09-03T18:14:06Z</dcterms:created>
  <dcterms:modified xsi:type="dcterms:W3CDTF">2026-10-19T19:55:25Z</dcterms:modified>
</cp:coreProperties>
</file>